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  <p:sldMasterId id="2147483675" r:id="rId3"/>
  </p:sldMasterIdLst>
  <p:notesMasterIdLst>
    <p:notesMasterId r:id="rId78"/>
  </p:notesMasterIdLst>
  <p:handoutMasterIdLst>
    <p:handoutMasterId r:id="rId79"/>
  </p:handoutMasterIdLst>
  <p:sldIdLst>
    <p:sldId id="256" r:id="rId4"/>
    <p:sldId id="302" r:id="rId5"/>
    <p:sldId id="308" r:id="rId6"/>
    <p:sldId id="257" r:id="rId7"/>
    <p:sldId id="258" r:id="rId8"/>
    <p:sldId id="259" r:id="rId9"/>
    <p:sldId id="309" r:id="rId10"/>
    <p:sldId id="260" r:id="rId11"/>
    <p:sldId id="261" r:id="rId12"/>
    <p:sldId id="262" r:id="rId13"/>
    <p:sldId id="303" r:id="rId14"/>
    <p:sldId id="310" r:id="rId15"/>
    <p:sldId id="304" r:id="rId16"/>
    <p:sldId id="263" r:id="rId17"/>
    <p:sldId id="264" r:id="rId18"/>
    <p:sldId id="266" r:id="rId19"/>
    <p:sldId id="265" r:id="rId20"/>
    <p:sldId id="267" r:id="rId21"/>
    <p:sldId id="305" r:id="rId22"/>
    <p:sldId id="311" r:id="rId23"/>
    <p:sldId id="268" r:id="rId24"/>
    <p:sldId id="269" r:id="rId25"/>
    <p:sldId id="270" r:id="rId26"/>
    <p:sldId id="306" r:id="rId27"/>
    <p:sldId id="307" r:id="rId28"/>
    <p:sldId id="312" r:id="rId29"/>
    <p:sldId id="278" r:id="rId30"/>
    <p:sldId id="279" r:id="rId31"/>
    <p:sldId id="28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313" r:id="rId50"/>
    <p:sldId id="314" r:id="rId51"/>
    <p:sldId id="315" r:id="rId52"/>
    <p:sldId id="316" r:id="rId53"/>
    <p:sldId id="319" r:id="rId54"/>
    <p:sldId id="320" r:id="rId55"/>
    <p:sldId id="321" r:id="rId56"/>
    <p:sldId id="325" r:id="rId57"/>
    <p:sldId id="324" r:id="rId58"/>
    <p:sldId id="32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31" r:id="rId68"/>
    <p:sldId id="327" r:id="rId69"/>
    <p:sldId id="329" r:id="rId70"/>
    <p:sldId id="330" r:id="rId71"/>
    <p:sldId id="328" r:id="rId72"/>
    <p:sldId id="317" r:id="rId73"/>
    <p:sldId id="318" r:id="rId74"/>
    <p:sldId id="332" r:id="rId75"/>
    <p:sldId id="326" r:id="rId76"/>
    <p:sldId id="323" r:id="rId77"/>
  </p:sldIdLst>
  <p:sldSz cx="9144000" cy="6858000" type="screen4x3"/>
  <p:notesSz cx="6858000" cy="9144000"/>
  <p:embeddedFontLst>
    <p:embeddedFont>
      <p:font typeface="Constantia" pitchFamily="18" charset="0"/>
      <p:regular r:id="rId80"/>
      <p:bold r:id="rId81"/>
      <p:italic r:id="rId82"/>
      <p:boldItalic r:id="rId83"/>
    </p:embeddedFont>
    <p:embeddedFont>
      <p:font typeface="Wingdings 2" pitchFamily="18" charset="2"/>
      <p:regular r:id="rId84"/>
    </p:embeddedFont>
    <p:embeddedFont>
      <p:font typeface="Arial Black" pitchFamily="34" charset="0"/>
      <p:bold r:id="rId85"/>
    </p:embeddedFont>
    <p:embeddedFont>
      <p:font typeface="CMR10" pitchFamily="34" charset="0"/>
      <p:regular r:id="rId86"/>
    </p:embeddedFont>
    <p:embeddedFont>
      <p:font typeface="CMSY10ORIG" pitchFamily="34" charset="0"/>
      <p:regular r:id="rId87"/>
    </p:embeddedFont>
    <p:embeddedFont>
      <p:font typeface="CMMI10" pitchFamily="34" charset="0"/>
      <p:regular r:id="rId88"/>
    </p:embeddedFont>
    <p:embeddedFont>
      <p:font typeface="CMR7" pitchFamily="34" charset="0"/>
      <p:regular r:id="rId89"/>
    </p:embeddedFont>
    <p:embeddedFont>
      <p:font typeface="CMEX10" pitchFamily="34" charset="0"/>
      <p:regular r:id="rId90"/>
    </p:embeddedFont>
    <p:embeddedFont>
      <p:font typeface="CMMI7" pitchFamily="34" charset="0"/>
      <p:regular r:id="rId91"/>
    </p:embeddedFont>
    <p:embeddedFont>
      <p:font typeface="CMR5" pitchFamily="34" charset="0"/>
      <p:regular r:id="rId92"/>
    </p:embeddedFont>
    <p:embeddedFont>
      <p:font typeface="CMSY7" pitchFamily="34" charset="0"/>
      <p:regular r:id="rId93"/>
    </p:embeddedFont>
    <p:embeddedFont>
      <p:font typeface="CMMI5" pitchFamily="34" charset="0"/>
      <p:regular r:id="rId94"/>
    </p:embeddedFont>
    <p:embeddedFont>
      <p:font typeface="CMSY5" pitchFamily="34" charset="0"/>
      <p:regular r:id="rId95"/>
    </p:embeddedFont>
    <p:embeddedFont>
      <p:font typeface="MSBM7" pitchFamily="34" charset="0"/>
      <p:regular r:id="rId96"/>
    </p:embeddedFont>
    <p:embeddedFont>
      <p:font typeface="Gill Sans MT" pitchFamily="34" charset="0"/>
      <p:regular r:id="rId97"/>
      <p:bold r:id="rId98"/>
      <p:italic r:id="rId99"/>
      <p:boldItalic r:id="rId100"/>
    </p:embeddedFont>
    <p:embeddedFont>
      <p:font typeface="Verdana" pitchFamily="34" charset="0"/>
      <p:regular r:id="rId101"/>
      <p:bold r:id="rId102"/>
      <p:italic r:id="rId103"/>
      <p:boldItalic r:id="rId104"/>
    </p:embeddedFont>
    <p:embeddedFont>
      <p:font typeface="Calibri" pitchFamily="34" charset="0"/>
      <p:regular r:id="rId105"/>
      <p:bold r:id="rId106"/>
      <p:italic r:id="rId107"/>
      <p:boldItalic r:id="rId108"/>
    </p:embeddedFont>
    <p:embeddedFont>
      <p:font typeface="msbm10" pitchFamily="34" charset="0"/>
      <p:regular r:id="rId109"/>
    </p:embeddedFont>
    <p:embeddedFont>
      <p:font typeface="cmsy10" pitchFamily="34" charset="0"/>
      <p:regular r:id="rId110"/>
    </p:embeddedFont>
    <p:embeddedFont>
      <p:font typeface="MT Extra" pitchFamily="18" charset="2"/>
      <p:regular r:id="rId111"/>
    </p:embeddedFont>
    <p:embeddedFont>
      <p:font typeface="msam10" pitchFamily="34" charset="0"/>
      <p:regular r:id="rId112"/>
    </p:embeddedFont>
  </p:embeddedFontLst>
  <p:custDataLst>
    <p:tags r:id="rId1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tableStyles" Target="tableStyle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12" Type="http://schemas.openxmlformats.org/officeDocument/2006/relationships/font" Target="fonts/font33.fntdata"/><Relationship Id="rId16" Type="http://schemas.openxmlformats.org/officeDocument/2006/relationships/slide" Target="slides/slide13.xml"/><Relationship Id="rId107" Type="http://schemas.openxmlformats.org/officeDocument/2006/relationships/font" Target="fonts/font28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87" Type="http://schemas.openxmlformats.org/officeDocument/2006/relationships/font" Target="fonts/font8.fntdata"/><Relationship Id="rId102" Type="http://schemas.openxmlformats.org/officeDocument/2006/relationships/font" Target="fonts/font23.fntdata"/><Relationship Id="rId110" Type="http://schemas.openxmlformats.org/officeDocument/2006/relationships/font" Target="fonts/font31.fntdata"/><Relationship Id="rId115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font" Target="fonts/font3.fntdata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font" Target="fonts/font21.fntdata"/><Relationship Id="rId105" Type="http://schemas.openxmlformats.org/officeDocument/2006/relationships/font" Target="fonts/font26.fntdata"/><Relationship Id="rId113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93" Type="http://schemas.openxmlformats.org/officeDocument/2006/relationships/font" Target="fonts/font14.fntdata"/><Relationship Id="rId98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font" Target="fonts/font24.fntdata"/><Relationship Id="rId108" Type="http://schemas.openxmlformats.org/officeDocument/2006/relationships/font" Target="fonts/font29.fntdata"/><Relationship Id="rId11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font" Target="fonts/font17.fntdata"/><Relationship Id="rId111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font" Target="fonts/font27.fntdata"/><Relationship Id="rId114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font" Target="fonts/font20.fntdata"/><Relationship Id="rId101" Type="http://schemas.openxmlformats.org/officeDocument/2006/relationships/font" Target="fonts/font2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font" Target="fonts/font30.fntdata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font" Target="fonts/font18.fntdata"/><Relationship Id="rId104" Type="http://schemas.openxmlformats.org/officeDocument/2006/relationships/font" Target="fonts/font25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4E0BF-CA50-4AF3-9DCD-16499B03B39A}" type="datetimeFigureOut">
              <a:rPr lang="en-US" smtClean="0"/>
              <a:t>5/19/2008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8D00A-DEF9-43FB-8E7A-ED0C5D75E6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43FBE-D8E8-43D7-85AE-17BD90D6F745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ADF3B-08DF-4805-B596-0FB69BF29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B13E8B-49B2-4A1C-A54C-4607021E7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B0BB2A-1716-4922-8FDF-20890674B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8883FB-A506-4A72-BF3D-4880B888BA86}" type="datetimeFigureOut">
              <a:rPr lang="en-US" smtClean="0"/>
              <a:pPr/>
              <a:t>5/19/2008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34B248-0423-4CCB-A0D8-14529CBB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3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6.xml"/><Relationship Id="rId7" Type="http://schemas.openxmlformats.org/officeDocument/2006/relationships/image" Target="../media/image3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7.xml"/><Relationship Id="rId9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0.xml"/><Relationship Id="rId7" Type="http://schemas.openxmlformats.org/officeDocument/2006/relationships/image" Target="../media/image4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4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56.xml"/><Relationship Id="rId7" Type="http://schemas.openxmlformats.org/officeDocument/2006/relationships/image" Target="../media/image6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7.xml"/><Relationship Id="rId9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4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D. Miller</a:t>
            </a:r>
          </a:p>
          <a:p>
            <a:r>
              <a:rPr lang="en-US" dirty="0" smtClean="0"/>
              <a:t>Rutgers University</a:t>
            </a:r>
          </a:p>
          <a:p>
            <a:endParaRPr lang="en-US" dirty="0" smtClean="0"/>
          </a:p>
          <a:p>
            <a:r>
              <a:rPr lang="en-US" dirty="0" smtClean="0"/>
              <a:t>Conference on Analytic Number Theory and Higher Rank Groups</a:t>
            </a:r>
          </a:p>
          <a:p>
            <a:r>
              <a:rPr lang="en-US" dirty="0" smtClean="0"/>
              <a:t>Courant Institute, May 19-23, 2008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Automorphic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distributions and analytic properties </a:t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of L-functions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MSBM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Eisenstein series and </a:t>
            </a:r>
            <a:br>
              <a:rPr lang="en-US" dirty="0" smtClean="0"/>
            </a:br>
            <a:r>
              <a:rPr lang="en-US" dirty="0" err="1" smtClean="0"/>
              <a:t>Langlands-Shahidi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holomorphic</a:t>
            </a:r>
            <a:r>
              <a:rPr lang="en-US" dirty="0" smtClean="0"/>
              <a:t> Eisenstein series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Has Functional equation relating s and 1-s similar to </a:t>
            </a:r>
            <a:r>
              <a:rPr lang="en-US" dirty="0" smtClean="0">
                <a:latin typeface="cmmi10"/>
              </a:rPr>
              <a:t>³</a:t>
            </a:r>
            <a:r>
              <a:rPr lang="en-US" dirty="0" smtClean="0"/>
              <a:t>(s)’s (but doesn’t assume it!).</a:t>
            </a:r>
          </a:p>
          <a:p>
            <a:r>
              <a:rPr lang="en-US" dirty="0" smtClean="0"/>
              <a:t>Has Fourier expansion with reciprocals of </a:t>
            </a:r>
            <a:r>
              <a:rPr lang="en-US" dirty="0" smtClean="0">
                <a:latin typeface="cmmi10"/>
              </a:rPr>
              <a:t>³</a:t>
            </a:r>
            <a:r>
              <a:rPr lang="en-US" dirty="0" smtClean="0"/>
              <a:t> as coefficients.</a:t>
            </a:r>
          </a:p>
          <a:p>
            <a:r>
              <a:rPr lang="en-US" dirty="0" smtClean="0"/>
              <a:t>Putting it together: a new proof of functional equation (and even all analytic properties) of </a:t>
            </a:r>
            <a:r>
              <a:rPr lang="en-US" dirty="0" smtClean="0">
                <a:latin typeface="cmmi10"/>
              </a:rPr>
              <a:t>³</a:t>
            </a:r>
            <a:r>
              <a:rPr lang="en-US" dirty="0" smtClean="0"/>
              <a:t>(s).</a:t>
            </a: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2157000" y="2133600"/>
            <a:ext cx="4043484" cy="5585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Rankin-</a:t>
            </a:r>
            <a:r>
              <a:rPr lang="en-US" dirty="0" err="1" smtClean="0"/>
              <a:t>Selberg</a:t>
            </a:r>
            <a:r>
              <a:rPr lang="en-US" dirty="0" smtClean="0"/>
              <a:t> GL(2)</a:t>
            </a:r>
            <a:r>
              <a:rPr lang="en-US" dirty="0" err="1" smtClean="0"/>
              <a:t>xGL</a:t>
            </a:r>
            <a:r>
              <a:rPr lang="en-US" dirty="0" smtClean="0"/>
              <a:t>(2) L-function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Rankin and </a:t>
            </a:r>
            <a:r>
              <a:rPr lang="en-US" dirty="0" err="1" smtClean="0"/>
              <a:t>Selberg</a:t>
            </a:r>
            <a:r>
              <a:rPr lang="en-US" dirty="0" smtClean="0"/>
              <a:t> independently noticed in the late 1930s that the integral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 err="1" smtClean="0"/>
              <a:t>meromorphic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and has a functional equation inherited from the Eisenstein series.  </a:t>
            </a:r>
          </a:p>
          <a:p>
            <a:pPr lvl="1"/>
            <a:r>
              <a:rPr lang="en-US" dirty="0" smtClean="0"/>
              <a:t>Also, it can be computed in terms of the tensor product L-function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Thus, a functional equation and analytic continuation of the “Rankin-</a:t>
            </a:r>
            <a:r>
              <a:rPr lang="en-US" dirty="0" err="1" smtClean="0"/>
              <a:t>Selberg</a:t>
            </a:r>
            <a:r>
              <a:rPr lang="en-US" dirty="0" smtClean="0"/>
              <a:t>” L-function</a:t>
            </a: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766188" y="2430228"/>
            <a:ext cx="2621022" cy="597318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86200" y="4572000"/>
            <a:ext cx="163557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Classical Theory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010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Classical </a:t>
            </a:r>
            <a:r>
              <a:rPr lang="en-US" dirty="0" err="1" smtClean="0"/>
              <a:t>Automorphic</a:t>
            </a:r>
            <a:r>
              <a:rPr lang="en-US" dirty="0" smtClean="0"/>
              <a:t> Forms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L-functions for GL(2)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Method of Integral Representations (Rankin-</a:t>
            </a:r>
            <a:r>
              <a:rPr lang="en-US" dirty="0" err="1" smtClean="0"/>
              <a:t>Selberg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Langlands-Shahidi</a:t>
            </a:r>
            <a:r>
              <a:rPr lang="en-US" dirty="0" smtClean="0"/>
              <a:t> Method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Big Questions: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Temperedness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GRH and zeroes on the line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Lindelof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Methods to tackle analytic problems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Questions about L-functions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what can these methods of obtaining them say about them?</a:t>
            </a:r>
          </a:p>
          <a:p>
            <a:r>
              <a:rPr lang="en-US" dirty="0" smtClean="0"/>
              <a:t>Is there a need for other methods?</a:t>
            </a:r>
          </a:p>
          <a:p>
            <a:pPr lvl="1"/>
            <a:r>
              <a:rPr lang="en-US" dirty="0" smtClean="0"/>
              <a:t>Yes, what are they?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analytic questions:</a:t>
            </a:r>
            <a:br>
              <a:rPr lang="en-US" dirty="0" smtClean="0"/>
            </a:br>
            <a:r>
              <a:rPr lang="en-US" dirty="0" smtClean="0"/>
              <a:t>Temperedness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Ramanujan’s</a:t>
            </a:r>
            <a:r>
              <a:rPr lang="en-US" dirty="0" smtClean="0"/>
              <a:t> conjecture – the normalized coefficients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> are essentially bounded: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Selberg’s</a:t>
            </a:r>
            <a:r>
              <a:rPr lang="en-US" dirty="0" smtClean="0"/>
              <a:t> conjecture – the </a:t>
            </a:r>
            <a:r>
              <a:rPr lang="en-US" dirty="0" err="1" smtClean="0"/>
              <a:t>eigenvalue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¸</a:t>
            </a:r>
            <a:r>
              <a:rPr lang="en-US" dirty="0" smtClean="0"/>
              <a:t> of a </a:t>
            </a:r>
            <a:r>
              <a:rPr lang="en-US" dirty="0" err="1" smtClean="0"/>
              <a:t>Maass</a:t>
            </a:r>
            <a:r>
              <a:rPr lang="en-US" dirty="0" smtClean="0"/>
              <a:t> form satisfies </a:t>
            </a:r>
            <a:r>
              <a:rPr lang="en-US" dirty="0" smtClean="0">
                <a:latin typeface="cmmi10"/>
              </a:rPr>
              <a:t>¸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¼.</a:t>
            </a:r>
          </a:p>
          <a:p>
            <a:r>
              <a:rPr lang="en-US" dirty="0" smtClean="0"/>
              <a:t>Because of </a:t>
            </a:r>
            <a:r>
              <a:rPr lang="en-US" dirty="0" err="1" smtClean="0"/>
              <a:t>Hecke</a:t>
            </a:r>
            <a:r>
              <a:rPr lang="en-US" dirty="0" smtClean="0"/>
              <a:t> operators, </a:t>
            </a:r>
            <a:r>
              <a:rPr lang="en-US" dirty="0" err="1" smtClean="0"/>
              <a:t>Ramanujan’s</a:t>
            </a:r>
            <a:r>
              <a:rPr lang="en-US" dirty="0" smtClean="0"/>
              <a:t> conjecture reduces to showing |</a:t>
            </a:r>
            <a:r>
              <a:rPr lang="en-US" dirty="0" err="1" smtClean="0">
                <a:latin typeface="Calibri"/>
              </a:rPr>
              <a:t>a</a:t>
            </a:r>
            <a:r>
              <a:rPr lang="en-US" baseline="-25000" dirty="0" err="1" smtClean="0">
                <a:latin typeface="Calibri"/>
              </a:rPr>
              <a:t>p</a:t>
            </a:r>
            <a:r>
              <a:rPr lang="en-US" dirty="0" smtClean="0"/>
              <a:t>|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2.</a:t>
            </a:r>
          </a:p>
          <a:p>
            <a:pPr lvl="1"/>
            <a:r>
              <a:rPr lang="en-US" dirty="0" smtClean="0"/>
              <a:t>Convenient to </a:t>
            </a:r>
            <a:r>
              <a:rPr lang="en-US" dirty="0" err="1" smtClean="0"/>
              <a:t>parametrize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a</a:t>
            </a:r>
            <a:r>
              <a:rPr lang="en-US" baseline="-25000" dirty="0" err="1" smtClean="0">
                <a:latin typeface="Calibri"/>
              </a:rPr>
              <a:t>p</a:t>
            </a:r>
            <a:r>
              <a:rPr lang="en-US" dirty="0" smtClean="0"/>
              <a:t> =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mmi10"/>
              </a:rPr>
              <a:t>p</a:t>
            </a:r>
            <a:r>
              <a:rPr lang="en-US" dirty="0" smtClean="0"/>
              <a:t>+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mmi10"/>
              </a:rPr>
              <a:t>p</a:t>
            </a:r>
            <a:r>
              <a:rPr lang="en-US" baseline="30000" dirty="0" smtClean="0">
                <a:latin typeface="Calibri"/>
              </a:rPr>
              <a:t>-1</a:t>
            </a:r>
          </a:p>
          <a:p>
            <a:r>
              <a:rPr lang="en-US" dirty="0" smtClean="0"/>
              <a:t>Thus if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mmi10"/>
              </a:rPr>
              <a:t>p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p</a:t>
            </a:r>
            <a:r>
              <a:rPr lang="en-US" baseline="30000" dirty="0" err="1" smtClean="0">
                <a:latin typeface="Calibri"/>
              </a:rPr>
              <a:t>i</a:t>
            </a:r>
            <a:r>
              <a:rPr lang="en-US" baseline="30000" dirty="0" err="1" smtClean="0">
                <a:latin typeface="cmmi10" pitchFamily="34" charset="0"/>
              </a:rPr>
              <a:t>º</a:t>
            </a:r>
            <a:r>
              <a:rPr lang="en-US" baseline="15000" dirty="0" err="1" smtClean="0">
                <a:latin typeface="Calibri"/>
              </a:rPr>
              <a:t>p</a:t>
            </a:r>
            <a:r>
              <a:rPr lang="en-US" dirty="0" smtClean="0"/>
              <a:t>, both statements assert </a:t>
            </a:r>
            <a:r>
              <a:rPr lang="en-US" dirty="0" smtClean="0">
                <a:latin typeface="cmsy10"/>
              </a:rPr>
              <a:t>&lt;</a:t>
            </a:r>
            <a:r>
              <a:rPr lang="en-US" dirty="0" smtClean="0">
                <a:latin typeface="cmmi10" pitchFamily="34" charset="0"/>
              </a:rPr>
              <a:t>º</a:t>
            </a:r>
            <a:r>
              <a:rPr lang="en-US" baseline="-25000" dirty="0" smtClean="0">
                <a:latin typeface="Calibri"/>
              </a:rPr>
              <a:t>p</a:t>
            </a:r>
            <a:r>
              <a:rPr lang="en-US" dirty="0" smtClean="0"/>
              <a:t> or </a:t>
            </a:r>
            <a:r>
              <a:rPr lang="en-US" dirty="0" smtClean="0">
                <a:latin typeface="cmsy10"/>
              </a:rPr>
              <a:t>&lt;</a:t>
            </a:r>
            <a:r>
              <a:rPr lang="en-US" dirty="0" smtClean="0">
                <a:latin typeface="cmmi10"/>
              </a:rPr>
              <a:t>º</a:t>
            </a:r>
            <a:r>
              <a:rPr lang="en-US" dirty="0" smtClean="0"/>
              <a:t> = 0.</a:t>
            </a:r>
          </a:p>
          <a:p>
            <a:r>
              <a:rPr lang="en-US" dirty="0" smtClean="0"/>
              <a:t>The parameters </a:t>
            </a:r>
            <a:r>
              <a:rPr lang="en-US" dirty="0" smtClean="0">
                <a:latin typeface="cmmi10" pitchFamily="34" charset="0"/>
              </a:rPr>
              <a:t>º</a:t>
            </a:r>
            <a:r>
              <a:rPr lang="en-US" baseline="-25000" dirty="0" smtClean="0">
                <a:latin typeface="Calibri"/>
              </a:rPr>
              <a:t>p</a:t>
            </a:r>
            <a:r>
              <a:rPr lang="en-US" dirty="0" smtClean="0"/>
              <a:t> and </a:t>
            </a:r>
            <a:r>
              <a:rPr lang="en-US" dirty="0" smtClean="0">
                <a:latin typeface="cmmi10"/>
              </a:rPr>
              <a:t>º</a:t>
            </a:r>
            <a:r>
              <a:rPr lang="en-US" dirty="0" smtClean="0"/>
              <a:t> have natural representation theoretic meaning.</a:t>
            </a:r>
          </a:p>
          <a:p>
            <a:r>
              <a:rPr lang="en-US" dirty="0" smtClean="0"/>
              <a:t>Not surprisingly, similar progress on each: </a:t>
            </a:r>
            <a:br>
              <a:rPr lang="en-US" dirty="0" smtClean="0"/>
            </a:br>
            <a:r>
              <a:rPr lang="en-US" dirty="0" smtClean="0"/>
              <a:t>                |</a:t>
            </a:r>
            <a:r>
              <a:rPr lang="en-US" dirty="0" smtClean="0">
                <a:latin typeface="cmsy10"/>
              </a:rPr>
              <a:t>&lt;</a:t>
            </a:r>
            <a:r>
              <a:rPr lang="en-US" dirty="0" smtClean="0">
                <a:latin typeface="cmmi10" pitchFamily="34" charset="0"/>
              </a:rPr>
              <a:t>º</a:t>
            </a:r>
            <a:r>
              <a:rPr lang="en-US" baseline="-25000" dirty="0" smtClean="0"/>
              <a:t>p</a:t>
            </a:r>
            <a:r>
              <a:rPr lang="en-US" dirty="0" smtClean="0"/>
              <a:t>|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7/64 (Kim-</a:t>
            </a:r>
            <a:r>
              <a:rPr lang="en-US" dirty="0" err="1" smtClean="0"/>
              <a:t>Sarnak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24200" y="2286000"/>
            <a:ext cx="1981200" cy="35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analytic questions:</a:t>
            </a:r>
            <a:br>
              <a:rPr lang="en-US" dirty="0" smtClean="0"/>
            </a:br>
            <a:r>
              <a:rPr lang="en-US" dirty="0" smtClean="0"/>
              <a:t>GRH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Riemann conjectured that the zeroes of the completed Riemann </a:t>
            </a:r>
            <a:r>
              <a:rPr lang="en-US" dirty="0" smtClean="0">
                <a:latin typeface="cmmi10"/>
              </a:rPr>
              <a:t>³</a:t>
            </a:r>
            <a:r>
              <a:rPr lang="en-US" dirty="0" smtClean="0"/>
              <a:t> function have real part ½.</a:t>
            </a:r>
          </a:p>
          <a:p>
            <a:r>
              <a:rPr lang="en-US" dirty="0" smtClean="0"/>
              <a:t>The Gamma factors throw in extra, understood zeroes.</a:t>
            </a:r>
          </a:p>
          <a:p>
            <a:r>
              <a:rPr lang="en-US" dirty="0" smtClean="0"/>
              <a:t>Same conjecture applies to general L-functions.</a:t>
            </a:r>
          </a:p>
          <a:p>
            <a:r>
              <a:rPr lang="en-US" dirty="0" smtClean="0"/>
              <a:t>An analogous bound to the previous slide for the Real part of the zeroes seems completely out of the question currently.</a:t>
            </a:r>
          </a:p>
          <a:p>
            <a:pPr lvl="1"/>
            <a:r>
              <a:rPr lang="en-US" dirty="0" smtClean="0"/>
              <a:t>Hard to rule out even </a:t>
            </a:r>
            <a:r>
              <a:rPr lang="en-US" i="1" dirty="0" smtClean="0"/>
              <a:t>Landau-Siegel zeroes:</a:t>
            </a:r>
            <a:r>
              <a:rPr lang="en-US" dirty="0" smtClean="0"/>
              <a:t> real zeroes very close to 1.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analytic questions:</a:t>
            </a:r>
            <a:br>
              <a:rPr lang="en-US" dirty="0" smtClean="0"/>
            </a:br>
            <a:r>
              <a:rPr lang="en-US" dirty="0" smtClean="0"/>
              <a:t>Zeroes on the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Instead, people try to solve implications of GRH.  This one doesn’t have many implications, but the next one has several.</a:t>
            </a:r>
          </a:p>
          <a:p>
            <a:r>
              <a:rPr lang="en-US" dirty="0" smtClean="0"/>
              <a:t>Hardy and </a:t>
            </a:r>
            <a:r>
              <a:rPr lang="en-US" dirty="0" err="1" smtClean="0"/>
              <a:t>Littlewood</a:t>
            </a:r>
            <a:r>
              <a:rPr lang="en-US" dirty="0" smtClean="0"/>
              <a:t> showed </a:t>
            </a:r>
            <a:r>
              <a:rPr lang="en-US" dirty="0" smtClean="0">
                <a:latin typeface="cmmi10"/>
              </a:rPr>
              <a:t>³</a:t>
            </a:r>
            <a:r>
              <a:rPr lang="en-US" dirty="0" smtClean="0"/>
              <a:t> has infinitely many zeroes on the line ½+it.</a:t>
            </a:r>
          </a:p>
          <a:p>
            <a:r>
              <a:rPr lang="en-US" dirty="0" err="1" smtClean="0"/>
              <a:t>Selberg</a:t>
            </a:r>
            <a:r>
              <a:rPr lang="en-US" dirty="0" smtClean="0"/>
              <a:t> proved a positive proportion:</a:t>
            </a:r>
            <a:br>
              <a:rPr lang="en-US" dirty="0" smtClean="0"/>
            </a:br>
            <a:r>
              <a:rPr lang="en-US" dirty="0" smtClean="0"/>
              <a:t>             (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-50</a:t>
            </a:r>
            <a:r>
              <a:rPr lang="en-US" dirty="0" smtClean="0"/>
              <a:t> &gt; 0)</a:t>
            </a:r>
          </a:p>
          <a:p>
            <a:r>
              <a:rPr lang="en-US" dirty="0" smtClean="0"/>
              <a:t>This is a GL(2) phenomenon (covering GL(1) by a correspondence).  No results </a:t>
            </a:r>
            <a:r>
              <a:rPr lang="en-US" b="1" u="sng" dirty="0" smtClean="0"/>
              <a:t>at all</a:t>
            </a:r>
            <a:r>
              <a:rPr lang="en-US" dirty="0" smtClean="0"/>
              <a:t> outside GL(2).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analytic questions:</a:t>
            </a:r>
            <a:br>
              <a:rPr lang="en-US" dirty="0" smtClean="0"/>
            </a:br>
            <a:r>
              <a:rPr lang="en-US" dirty="0" err="1" smtClean="0"/>
              <a:t>Lindelof</a:t>
            </a:r>
            <a:r>
              <a:rPr lang="en-US" dirty="0" smtClean="0"/>
              <a:t>, </a:t>
            </a:r>
            <a:r>
              <a:rPr lang="en-US" dirty="0" err="1" smtClean="0"/>
              <a:t>Subconvexity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This has several important implications and is a fundamental problem in its own right.</a:t>
            </a:r>
          </a:p>
          <a:p>
            <a:r>
              <a:rPr lang="en-US" dirty="0" smtClean="0"/>
              <a:t>RH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³</a:t>
            </a:r>
            <a:r>
              <a:rPr lang="en-US" dirty="0" smtClean="0"/>
              <a:t>(1/2+it) </a:t>
            </a:r>
            <a:r>
              <a:rPr lang="en-US" dirty="0" smtClean="0">
                <a:latin typeface="cmsy10"/>
              </a:rPr>
              <a:t>¿</a:t>
            </a:r>
            <a:r>
              <a:rPr lang="en-US" baseline="-25000" dirty="0" smtClean="0">
                <a:latin typeface="cmmi10"/>
              </a:rPr>
              <a:t>²</a:t>
            </a:r>
            <a:r>
              <a:rPr lang="en-US" dirty="0" smtClean="0"/>
              <a:t> t</a:t>
            </a:r>
            <a:r>
              <a:rPr lang="en-US" baseline="30000" dirty="0" smtClean="0">
                <a:latin typeface="cmmi10"/>
              </a:rPr>
              <a:t>²</a:t>
            </a:r>
            <a:r>
              <a:rPr lang="en-US" dirty="0" smtClean="0"/>
              <a:t> (known as </a:t>
            </a:r>
            <a:r>
              <a:rPr lang="en-US" dirty="0" err="1" smtClean="0"/>
              <a:t>Lindelof</a:t>
            </a:r>
            <a:r>
              <a:rPr lang="en-US" dirty="0" smtClean="0"/>
              <a:t> Hypothesis).</a:t>
            </a:r>
          </a:p>
          <a:p>
            <a:r>
              <a:rPr lang="en-US" dirty="0" smtClean="0"/>
              <a:t>Can ask about other L-functions.</a:t>
            </a:r>
          </a:p>
          <a:p>
            <a:r>
              <a:rPr lang="en-US" dirty="0" smtClean="0"/>
              <a:t>General “convexity” bound using </a:t>
            </a:r>
            <a:r>
              <a:rPr lang="en-US" dirty="0" err="1" smtClean="0"/>
              <a:t>Phragmen-Lindelof</a:t>
            </a:r>
            <a:r>
              <a:rPr lang="en-US" dirty="0" smtClean="0"/>
              <a:t> theorem: </a:t>
            </a:r>
            <a:r>
              <a:rPr lang="en-US" dirty="0" smtClean="0">
                <a:latin typeface="cmmi10"/>
              </a:rPr>
              <a:t>³</a:t>
            </a:r>
            <a:r>
              <a:rPr lang="en-US" dirty="0" smtClean="0"/>
              <a:t>(1/2+it) </a:t>
            </a:r>
            <a:r>
              <a:rPr lang="en-US" dirty="0" smtClean="0">
                <a:latin typeface="cmsy10"/>
              </a:rPr>
              <a:t>¿</a:t>
            </a:r>
            <a:r>
              <a:rPr lang="en-US" baseline="-25000" dirty="0" smtClean="0">
                <a:latin typeface="cmmi10"/>
              </a:rPr>
              <a:t>²</a:t>
            </a:r>
            <a:r>
              <a:rPr lang="en-US" dirty="0" smtClean="0"/>
              <a:t> t</a:t>
            </a:r>
            <a:r>
              <a:rPr lang="en-US" baseline="30000" dirty="0" smtClean="0"/>
              <a:t>¼ +</a:t>
            </a:r>
            <a:r>
              <a:rPr lang="en-US" baseline="30000" dirty="0" smtClean="0">
                <a:latin typeface="cmmi10"/>
              </a:rPr>
              <a:t>²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Beating this exponent ¼ by any amount is termed “</a:t>
            </a:r>
            <a:r>
              <a:rPr lang="en-US" dirty="0" err="1" smtClean="0"/>
              <a:t>subconvexity</a:t>
            </a:r>
            <a:r>
              <a:rPr lang="en-US" dirty="0" smtClean="0"/>
              <a:t>”, and an important challenge for general L-functions.  </a:t>
            </a:r>
          </a:p>
          <a:p>
            <a:pPr lvl="1"/>
            <a:r>
              <a:rPr lang="en-US" dirty="0" smtClean="0"/>
              <a:t>Often it completely resolves an analytic problem by showing a remainder term is smaller than a main term.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techniques: summation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Poisson</a:t>
            </a:r>
          </a:p>
          <a:p>
            <a:endParaRPr lang="en-US" dirty="0" smtClean="0"/>
          </a:p>
          <a:p>
            <a:r>
              <a:rPr lang="en-US" dirty="0" err="1" smtClean="0"/>
              <a:t>Voronoi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Selberg</a:t>
            </a:r>
            <a:r>
              <a:rPr lang="en-US" dirty="0" smtClean="0"/>
              <a:t> Trace Formula</a:t>
            </a:r>
          </a:p>
          <a:p>
            <a:endParaRPr lang="en-US" dirty="0" smtClean="0"/>
          </a:p>
          <a:p>
            <a:r>
              <a:rPr lang="en-US" dirty="0" err="1" smtClean="0"/>
              <a:t>Kuznetsov</a:t>
            </a:r>
            <a:endParaRPr lang="en-US" dirty="0" smtClean="0"/>
          </a:p>
          <a:p>
            <a:pPr lvl="1"/>
            <a:r>
              <a:rPr lang="en-US" dirty="0" smtClean="0"/>
              <a:t>Sums of </a:t>
            </a:r>
            <a:r>
              <a:rPr lang="en-US" dirty="0" err="1" smtClean="0">
                <a:latin typeface="Calibri"/>
              </a:rPr>
              <a:t>a</a:t>
            </a:r>
            <a:r>
              <a:rPr lang="en-US" baseline="-25000" dirty="0" err="1" smtClean="0">
                <a:latin typeface="Calibri"/>
              </a:rPr>
              <a:t>f</a:t>
            </a:r>
            <a:r>
              <a:rPr lang="en-US" dirty="0" smtClean="0">
                <a:latin typeface="Calibri"/>
              </a:rPr>
              <a:t>(n</a:t>
            </a:r>
            <a:r>
              <a:rPr lang="en-US" dirty="0" smtClean="0"/>
              <a:t>)</a:t>
            </a:r>
            <a:r>
              <a:rPr lang="en-US" dirty="0" err="1" smtClean="0">
                <a:latin typeface="Calibri"/>
              </a:rPr>
              <a:t>a</a:t>
            </a:r>
            <a:r>
              <a:rPr lang="en-US" baseline="-25000" dirty="0" err="1" smtClean="0">
                <a:latin typeface="Calibri"/>
              </a:rPr>
              <a:t>f</a:t>
            </a:r>
            <a:r>
              <a:rPr lang="en-US" dirty="0" smtClean="0">
                <a:latin typeface="Calibri"/>
              </a:rPr>
              <a:t>(m</a:t>
            </a:r>
            <a:r>
              <a:rPr lang="en-US" dirty="0" smtClean="0"/>
              <a:t>) over </a:t>
            </a:r>
            <a:r>
              <a:rPr lang="en-US" dirty="0" err="1" smtClean="0"/>
              <a:t>holomorphic</a:t>
            </a:r>
            <a:r>
              <a:rPr lang="en-US" dirty="0" smtClean="0"/>
              <a:t> f given by a sum of </a:t>
            </a:r>
            <a:r>
              <a:rPr lang="en-US" dirty="0" err="1" smtClean="0"/>
              <a:t>Kloosterman</a:t>
            </a:r>
            <a:r>
              <a:rPr lang="en-US" dirty="0" smtClean="0"/>
              <a:t> sums, but weighted by </a:t>
            </a:r>
            <a:r>
              <a:rPr lang="en-US" dirty="0" smtClean="0">
                <a:latin typeface="Calibri"/>
              </a:rPr>
              <a:t>L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 norm</a:t>
            </a:r>
          </a:p>
          <a:p>
            <a:endParaRPr lang="en-US" dirty="0" smtClean="0"/>
          </a:p>
          <a:p>
            <a:r>
              <a:rPr lang="en-US" dirty="0" err="1" smtClean="0"/>
              <a:t>Petersson</a:t>
            </a:r>
            <a:endParaRPr lang="en-US" dirty="0" smtClean="0"/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Kuznetsov</a:t>
            </a:r>
            <a:r>
              <a:rPr lang="en-US" dirty="0" smtClean="0"/>
              <a:t>, but for </a:t>
            </a:r>
            <a:r>
              <a:rPr lang="en-US" dirty="0" err="1" smtClean="0"/>
              <a:t>Maass</a:t>
            </a:r>
            <a:r>
              <a:rPr lang="en-US" dirty="0" smtClean="0"/>
              <a:t> forms.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Summation formulas are important because trivial bounds on one side can give nontrivial information about the other side (sometimes both ways!)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8000" y="1752600"/>
            <a:ext cx="2339100" cy="406126"/>
          </a:xfrm>
          <a:prstGeom prst="rect">
            <a:avLst/>
          </a:prstGeom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743200" y="2286000"/>
            <a:ext cx="2952202" cy="40652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997475" y="3048000"/>
            <a:ext cx="3635275" cy="712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 Higher Rank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010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Definition of </a:t>
            </a:r>
            <a:r>
              <a:rPr lang="en-US" dirty="0" err="1" smtClean="0"/>
              <a:t>automorphic</a:t>
            </a:r>
            <a:r>
              <a:rPr lang="en-US" dirty="0" smtClean="0"/>
              <a:t> forms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Relation to classical theory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Automorphic</a:t>
            </a:r>
            <a:r>
              <a:rPr lang="en-US" dirty="0" smtClean="0"/>
              <a:t> Representations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Langlands</a:t>
            </a:r>
            <a:r>
              <a:rPr lang="en-US" dirty="0" smtClean="0"/>
              <a:t>’ L-functions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Classical Theory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010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Classical </a:t>
            </a:r>
            <a:r>
              <a:rPr lang="en-US" dirty="0" err="1" smtClean="0"/>
              <a:t>Automorphic</a:t>
            </a:r>
            <a:r>
              <a:rPr lang="en-US" dirty="0" smtClean="0"/>
              <a:t> Forms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L-functions for GL(2)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Method of Integral Representations (Rankin-</a:t>
            </a:r>
            <a:r>
              <a:rPr lang="en-US" dirty="0" err="1" smtClean="0"/>
              <a:t>Selberg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Langlands-Shahidi</a:t>
            </a:r>
            <a:r>
              <a:rPr lang="en-US" dirty="0" smtClean="0"/>
              <a:t> Method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Big Questions: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Temperedness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GRH and zeroes on the line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Lindelof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Methods to tackle analytic problems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 Higher Rank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010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Definition of </a:t>
            </a:r>
            <a:r>
              <a:rPr lang="en-US" dirty="0" err="1" smtClean="0">
                <a:solidFill>
                  <a:srgbClr val="FF0000"/>
                </a:solidFill>
              </a:rPr>
              <a:t>automorphic</a:t>
            </a:r>
            <a:r>
              <a:rPr lang="en-US" dirty="0" smtClean="0">
                <a:solidFill>
                  <a:srgbClr val="FF0000"/>
                </a:solidFill>
              </a:rPr>
              <a:t> forms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Relation to classical theory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Automorphic</a:t>
            </a:r>
            <a:r>
              <a:rPr lang="en-US" dirty="0" smtClean="0"/>
              <a:t> Representations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Langlands</a:t>
            </a:r>
            <a:r>
              <a:rPr lang="en-US" dirty="0" smtClean="0"/>
              <a:t>’ L-functions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</a:t>
            </a:r>
            <a:r>
              <a:rPr lang="en-US" dirty="0" err="1" smtClean="0"/>
              <a:t>automorphic</a:t>
            </a:r>
            <a:r>
              <a:rPr lang="en-US" dirty="0" smtClean="0"/>
              <a:t> L-functions all come from GL(n)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 G=GL(</a:t>
            </a:r>
            <a:r>
              <a:rPr lang="en-US" dirty="0" err="1" smtClean="0"/>
              <a:t>n,</a:t>
            </a:r>
            <a:r>
              <a:rPr lang="en-US" dirty="0" err="1" smtClean="0">
                <a:latin typeface="msbm10"/>
              </a:rPr>
              <a:t>R</a:t>
            </a:r>
            <a:r>
              <a:rPr lang="en-US" dirty="0" smtClean="0"/>
              <a:t>) and </a:t>
            </a:r>
            <a:r>
              <a:rPr lang="en-US" dirty="0" smtClean="0">
                <a:latin typeface="cmr10" pitchFamily="34" charset="0"/>
              </a:rPr>
              <a:t>¡</a:t>
            </a:r>
            <a:r>
              <a:rPr lang="en-US" dirty="0" smtClean="0"/>
              <a:t>=GL(</a:t>
            </a:r>
            <a:r>
              <a:rPr lang="en-US" dirty="0" err="1" smtClean="0"/>
              <a:t>n,</a:t>
            </a:r>
            <a:r>
              <a:rPr lang="en-US" dirty="0" err="1" smtClean="0">
                <a:latin typeface="msbm10"/>
              </a:rPr>
              <a:t>Z</a:t>
            </a:r>
            <a:r>
              <a:rPr lang="en-US" dirty="0" smtClean="0"/>
              <a:t>) or a congruence subgroup (means finite index if n&gt;2).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Consider functions on </a:t>
            </a:r>
            <a:r>
              <a:rPr lang="en-US" dirty="0" smtClean="0">
                <a:latin typeface="cmr10" pitchFamily="34" charset="0"/>
              </a:rPr>
              <a:t>¡</a:t>
            </a:r>
            <a:r>
              <a:rPr lang="en-US" dirty="0" err="1" smtClean="0">
                <a:latin typeface="cmsy10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, e.g. </a:t>
            </a:r>
            <a:r>
              <a:rPr lang="en-US" dirty="0" smtClean="0">
                <a:latin typeface="Calibri"/>
              </a:rPr>
              <a:t>L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(</a:t>
            </a:r>
            <a:r>
              <a:rPr lang="en-US" dirty="0" smtClean="0">
                <a:latin typeface="cmr10" pitchFamily="34" charset="0"/>
              </a:rPr>
              <a:t>¡</a:t>
            </a:r>
            <a:r>
              <a:rPr lang="en-US" dirty="0" err="1" smtClean="0">
                <a:latin typeface="cmsy10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then seek to break them into smaller pieces, like we did before with weights and </a:t>
            </a:r>
            <a:r>
              <a:rPr lang="en-US" dirty="0" err="1" smtClean="0"/>
              <a:t>eigenvalues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get from </a:t>
            </a:r>
            <a:r>
              <a:rPr lang="en-US" dirty="0" smtClean="0">
                <a:latin typeface="msbm10"/>
              </a:rPr>
              <a:t>H</a:t>
            </a:r>
            <a:r>
              <a:rPr lang="en-US" dirty="0" smtClean="0"/>
              <a:t> to GL(2)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But first, we need to explain how to convert from functions on </a:t>
            </a:r>
            <a:r>
              <a:rPr lang="en-US" dirty="0" smtClean="0">
                <a:latin typeface="msbm10"/>
              </a:rPr>
              <a:t>H</a:t>
            </a:r>
            <a:r>
              <a:rPr lang="en-US" dirty="0" smtClean="0"/>
              <a:t> to G = SL(2,</a:t>
            </a:r>
            <a:r>
              <a:rPr lang="en-US" dirty="0" smtClean="0">
                <a:latin typeface="msbm10"/>
              </a:rPr>
              <a:t>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Key observation: G acts transitively on </a:t>
            </a:r>
            <a:r>
              <a:rPr lang="en-US" dirty="0" smtClean="0">
                <a:latin typeface="msbm10"/>
              </a:rPr>
              <a:t>H</a:t>
            </a:r>
            <a:r>
              <a:rPr lang="en-US" dirty="0" smtClean="0"/>
              <a:t>, e.g.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Three important subgroups of G act nicely:</a:t>
            </a:r>
          </a:p>
          <a:p>
            <a:pPr lvl="1"/>
            <a:r>
              <a:rPr lang="en-US" dirty="0" smtClean="0"/>
              <a:t>N = unit upper triangular</a:t>
            </a:r>
          </a:p>
          <a:p>
            <a:pPr lvl="1"/>
            <a:r>
              <a:rPr lang="en-US" dirty="0" smtClean="0"/>
              <a:t>A = diagonal</a:t>
            </a:r>
          </a:p>
          <a:p>
            <a:pPr lvl="1"/>
            <a:r>
              <a:rPr lang="en-US" dirty="0" smtClean="0"/>
              <a:t>K = </a:t>
            </a:r>
            <a:r>
              <a:rPr lang="en-US" dirty="0" smtClean="0"/>
              <a:t>SO(2,</a:t>
            </a:r>
            <a:r>
              <a:rPr lang="en-US" dirty="0" smtClean="0">
                <a:latin typeface="msbm10"/>
              </a:rPr>
              <a:t>R</a:t>
            </a:r>
            <a:r>
              <a:rPr lang="en-US" dirty="0" smtClean="0"/>
              <a:t>)                </a:t>
            </a:r>
            <a:r>
              <a:rPr lang="en-US" dirty="0" smtClean="0"/>
              <a:t>--         stabilizes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Thus </a:t>
            </a:r>
            <a:r>
              <a:rPr lang="en-US" dirty="0" smtClean="0">
                <a:latin typeface="msbm10"/>
              </a:rPr>
              <a:t>H</a:t>
            </a:r>
            <a:r>
              <a:rPr lang="en-US" dirty="0" smtClean="0"/>
              <a:t> is isomorphic to the quotient G/K</a:t>
            </a:r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454423" y="3048000"/>
            <a:ext cx="2135704" cy="584269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5283220" y="4114800"/>
            <a:ext cx="1983158" cy="30510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5130593" y="4495800"/>
            <a:ext cx="2087415" cy="3557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Automorphic</a:t>
            </a:r>
            <a:r>
              <a:rPr lang="en-US" dirty="0" smtClean="0"/>
              <a:t> function on </a:t>
            </a:r>
            <a:r>
              <a:rPr lang="en-US" dirty="0" smtClean="0">
                <a:latin typeface="cmr10" pitchFamily="34" charset="0"/>
              </a:rPr>
              <a:t>¡</a:t>
            </a:r>
            <a:r>
              <a:rPr lang="en-US" dirty="0" smtClean="0"/>
              <a:t>\G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N, A, and K all generalize to GL(n):</a:t>
            </a:r>
          </a:p>
          <a:p>
            <a:pPr lvl="1"/>
            <a:r>
              <a:rPr lang="en-US" dirty="0" smtClean="0"/>
              <a:t>N = unit upper triangular</a:t>
            </a:r>
          </a:p>
          <a:p>
            <a:pPr lvl="1"/>
            <a:r>
              <a:rPr lang="en-US" dirty="0" smtClean="0"/>
              <a:t>A = diagonal</a:t>
            </a:r>
          </a:p>
          <a:p>
            <a:pPr lvl="1"/>
            <a:r>
              <a:rPr lang="en-US" dirty="0" smtClean="0"/>
              <a:t>K = orthogonal</a:t>
            </a:r>
          </a:p>
          <a:p>
            <a:r>
              <a:rPr lang="en-US" dirty="0" smtClean="0"/>
              <a:t>Classical approach: look at the symmetric space G/K, positive definite matrices.  Formulas are messy!</a:t>
            </a:r>
          </a:p>
          <a:p>
            <a:r>
              <a:rPr lang="en-US" dirty="0" smtClean="0"/>
              <a:t>Invariant approach: stay on 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Notion of </a:t>
            </a:r>
            <a:r>
              <a:rPr lang="en-US" dirty="0" err="1" smtClean="0"/>
              <a:t>Automorphic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vector space </a:t>
            </a:r>
            <a:r>
              <a:rPr lang="en-US" dirty="0" smtClean="0">
                <a:latin typeface="Calibri"/>
              </a:rPr>
              <a:t>L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(</a:t>
            </a:r>
            <a:r>
              <a:rPr lang="en-US" dirty="0" smtClean="0">
                <a:latin typeface="cmr10" pitchFamily="34" charset="0"/>
              </a:rPr>
              <a:t>¡</a:t>
            </a:r>
            <a:r>
              <a:rPr lang="en-US" dirty="0" smtClean="0"/>
              <a:t>\G)</a:t>
            </a:r>
          </a:p>
          <a:p>
            <a:r>
              <a:rPr lang="en-US" dirty="0" smtClean="0"/>
              <a:t>The group G acts on it by right translation:</a:t>
            </a:r>
          </a:p>
          <a:p>
            <a:endParaRPr lang="en-US" dirty="0" smtClean="0"/>
          </a:p>
          <a:p>
            <a:r>
              <a:rPr lang="en-US" dirty="0" smtClean="0"/>
              <a:t>This action is highly reducible, for example constant functions are an irreducible subspace.</a:t>
            </a:r>
          </a:p>
          <a:p>
            <a:r>
              <a:rPr lang="en-US" dirty="0" smtClean="0"/>
              <a:t>An irreducible subspace is called an </a:t>
            </a:r>
            <a:r>
              <a:rPr lang="en-US" dirty="0" err="1" smtClean="0"/>
              <a:t>automorphic</a:t>
            </a:r>
            <a:r>
              <a:rPr lang="en-US" dirty="0" smtClean="0"/>
              <a:t> representation.</a:t>
            </a:r>
            <a:endParaRPr lang="en-US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48000" y="2819400"/>
            <a:ext cx="2415376" cy="32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Hecke</a:t>
            </a:r>
            <a:r>
              <a:rPr lang="en-US" dirty="0" smtClean="0"/>
              <a:t>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Classical averaging operator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terms of G, averaging left translates a function by certain rational matrices.</a:t>
            </a:r>
          </a:p>
          <a:p>
            <a:r>
              <a:rPr lang="en-US" dirty="0" smtClean="0"/>
              <a:t>These matrices respect </a:t>
            </a:r>
            <a:r>
              <a:rPr lang="en-US" dirty="0" smtClean="0">
                <a:latin typeface="cmmi10"/>
              </a:rPr>
              <a:t>¡</a:t>
            </a:r>
            <a:r>
              <a:rPr lang="en-US" dirty="0" smtClean="0"/>
              <a:t> and map </a:t>
            </a:r>
            <a:r>
              <a:rPr lang="en-US" dirty="0" err="1" smtClean="0"/>
              <a:t>automorphic</a:t>
            </a:r>
            <a:r>
              <a:rPr lang="en-US" dirty="0" smtClean="0"/>
              <a:t> forms to </a:t>
            </a:r>
            <a:r>
              <a:rPr lang="en-US" dirty="0" err="1" smtClean="0"/>
              <a:t>automorphic</a:t>
            </a:r>
            <a:r>
              <a:rPr lang="en-US" dirty="0" smtClean="0"/>
              <a:t> forms</a:t>
            </a:r>
          </a:p>
          <a:p>
            <a:r>
              <a:rPr lang="en-US" dirty="0" smtClean="0"/>
              <a:t>Generalizations work for GL(n)</a:t>
            </a:r>
          </a:p>
          <a:p>
            <a:r>
              <a:rPr lang="en-US" dirty="0" smtClean="0"/>
              <a:t>These operators commute with </a:t>
            </a:r>
            <a:r>
              <a:rPr lang="en-US" dirty="0" smtClean="0">
                <a:latin typeface="cmmi10"/>
              </a:rPr>
              <a:t>½</a:t>
            </a:r>
            <a:r>
              <a:rPr lang="en-US" dirty="0" smtClean="0"/>
              <a:t>(h), so act as scalars on irreducible spaces.  Their </a:t>
            </a:r>
            <a:r>
              <a:rPr lang="en-US" dirty="0" err="1" smtClean="0"/>
              <a:t>eigenvalues</a:t>
            </a:r>
            <a:r>
              <a:rPr lang="en-US" dirty="0" smtClean="0"/>
              <a:t> are used to make L-functions.</a:t>
            </a:r>
            <a:endParaRPr lang="en-US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2002340" y="1981200"/>
            <a:ext cx="3996319" cy="7827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 Higher Rank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010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Definition of </a:t>
            </a:r>
            <a:r>
              <a:rPr lang="en-US" dirty="0" err="1" smtClean="0"/>
              <a:t>automorphic</a:t>
            </a:r>
            <a:r>
              <a:rPr lang="en-US" dirty="0" smtClean="0"/>
              <a:t> forms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Relation to classical theory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Automorphic</a:t>
            </a:r>
            <a:r>
              <a:rPr lang="en-US" dirty="0" smtClean="0"/>
              <a:t> Representations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Langlands</a:t>
            </a:r>
            <a:r>
              <a:rPr lang="en-US" dirty="0" smtClean="0">
                <a:solidFill>
                  <a:srgbClr val="FF0000"/>
                </a:solidFill>
              </a:rPr>
              <a:t>’ L-functions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standard L-functions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standard L-function of an </a:t>
            </a:r>
            <a:r>
              <a:rPr lang="en-US" dirty="0" err="1" smtClean="0"/>
              <a:t>automorphic</a:t>
            </a:r>
            <a:r>
              <a:rPr lang="en-US" dirty="0" smtClean="0"/>
              <a:t> form on GL(d) is a </a:t>
            </a:r>
            <a:r>
              <a:rPr lang="en-US" dirty="0" err="1" smtClean="0"/>
              <a:t>Dirichlet</a:t>
            </a:r>
            <a:r>
              <a:rPr lang="en-US" dirty="0" smtClean="0"/>
              <a:t> series L(s) 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baseline="-25000" dirty="0" smtClean="0">
                <a:latin typeface="Symbol"/>
                <a:sym typeface="Symbol"/>
              </a:rPr>
              <a:t>&gt;0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n</a:t>
            </a:r>
            <a:r>
              <a:rPr lang="en-US" baseline="30000" dirty="0" smtClean="0">
                <a:latin typeface="Calibri"/>
              </a:rPr>
              <a:t>-s</a:t>
            </a:r>
            <a:r>
              <a:rPr lang="en-US" dirty="0" smtClean="0"/>
              <a:t> which factors as a degree d Euler product: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err="1" smtClean="0">
                <a:latin typeface="cmmi10"/>
              </a:rPr>
              <a:t>p</a:t>
            </a:r>
            <a:r>
              <a:rPr lang="en-US" baseline="-25000" dirty="0" err="1" smtClean="0"/>
              <a:t>,</a:t>
            </a:r>
            <a:r>
              <a:rPr lang="en-US" baseline="-25000" dirty="0" err="1" smtClean="0">
                <a:latin typeface="cmmi10"/>
              </a:rPr>
              <a:t>j</a:t>
            </a:r>
            <a:r>
              <a:rPr lang="en-US" dirty="0" smtClean="0"/>
              <a:t> parameterize the </a:t>
            </a:r>
            <a:r>
              <a:rPr lang="en-US" dirty="0" err="1" smtClean="0"/>
              <a:t>Hecke</a:t>
            </a:r>
            <a:r>
              <a:rPr lang="en-US" dirty="0" smtClean="0"/>
              <a:t> action at </a:t>
            </a:r>
            <a:r>
              <a:rPr lang="en-US" i="1" dirty="0" smtClean="0"/>
              <a:t>most</a:t>
            </a:r>
            <a:r>
              <a:rPr lang="en-US" dirty="0" smtClean="0"/>
              <a:t> primes (but it gets messy at the others).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data is not really ordered by j, so think of it as a set {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mmi10"/>
              </a:rPr>
              <a:t>p</a:t>
            </a:r>
            <a:r>
              <a:rPr lang="en-US" baseline="-25000" dirty="0" smtClean="0"/>
              <a:t>,</a:t>
            </a:r>
            <a:r>
              <a:rPr lang="en-US" baseline="-25000" dirty="0" smtClean="0">
                <a:latin typeface="cmmi10"/>
              </a:rPr>
              <a:t>1</a:t>
            </a:r>
            <a:r>
              <a:rPr lang="en-US" dirty="0" smtClean="0"/>
              <a:t> ,</a:t>
            </a:r>
            <a:r>
              <a:rPr lang="en-US" dirty="0" smtClean="0">
                <a:latin typeface="cmmi10"/>
              </a:rPr>
              <a:t> ®</a:t>
            </a:r>
            <a:r>
              <a:rPr lang="en-US" baseline="-25000" dirty="0" smtClean="0">
                <a:latin typeface="cmmi10"/>
              </a:rPr>
              <a:t>p</a:t>
            </a:r>
            <a:r>
              <a:rPr lang="en-US" baseline="-25000" dirty="0" smtClean="0"/>
              <a:t>,</a:t>
            </a:r>
            <a:r>
              <a:rPr lang="en-US" baseline="-25000" dirty="0" smtClean="0">
                <a:latin typeface="cmmi10"/>
              </a:rPr>
              <a:t>2</a:t>
            </a:r>
            <a:r>
              <a:rPr lang="en-US" dirty="0" smtClean="0"/>
              <a:t> , …,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err="1" smtClean="0">
                <a:latin typeface="cmmi10"/>
              </a:rPr>
              <a:t>p</a:t>
            </a:r>
            <a:r>
              <a:rPr lang="en-US" baseline="-25000" dirty="0" err="1" smtClean="0"/>
              <a:t>,</a:t>
            </a:r>
            <a:r>
              <a:rPr lang="en-US" baseline="-25000" dirty="0" err="1" smtClean="0">
                <a:latin typeface="cmmi10"/>
              </a:rPr>
              <a:t>d</a:t>
            </a:r>
            <a:r>
              <a:rPr lang="en-US" dirty="0" smtClean="0"/>
              <a:t> } or better yet as a diagonal matrix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p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Thus </a:t>
            </a:r>
            <a:endParaRPr lang="en-US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375014" y="2590800"/>
            <a:ext cx="2089171" cy="703430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676400" y="5867400"/>
            <a:ext cx="3482725" cy="5842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 of other </a:t>
            </a:r>
            <a:r>
              <a:rPr lang="en-US" dirty="0" err="1" smtClean="0"/>
              <a:t>Langlands</a:t>
            </a:r>
            <a:r>
              <a:rPr lang="en-US" dirty="0" smtClean="0"/>
              <a:t> L-functions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Langlands</a:t>
            </a:r>
            <a:r>
              <a:rPr lang="en-US" dirty="0" smtClean="0"/>
              <a:t> general paradigm:  (for “good primes”)</a:t>
            </a:r>
          </a:p>
          <a:p>
            <a:pPr lvl="1"/>
            <a:r>
              <a:rPr lang="en-US" dirty="0" smtClean="0"/>
              <a:t>Fit the matrix </a:t>
            </a:r>
            <a:r>
              <a:rPr lang="en-US" dirty="0" err="1" smtClean="0">
                <a:latin typeface="Calibri"/>
              </a:rPr>
              <a:t>A</a:t>
            </a:r>
            <a:r>
              <a:rPr lang="en-US" baseline="-25000" dirty="0" err="1" smtClean="0">
                <a:latin typeface="Calibri"/>
              </a:rPr>
              <a:t>p</a:t>
            </a:r>
            <a:r>
              <a:rPr lang="en-US" dirty="0" smtClean="0"/>
              <a:t> into a group </a:t>
            </a:r>
            <a:r>
              <a:rPr lang="en-US" baseline="30000" dirty="0" smtClean="0"/>
              <a:t>L</a:t>
            </a:r>
            <a:r>
              <a:rPr lang="en-US" dirty="0" smtClean="0"/>
              <a:t>G</a:t>
            </a:r>
            <a:endParaRPr lang="en-US" dirty="0"/>
          </a:p>
          <a:p>
            <a:pPr lvl="1"/>
            <a:r>
              <a:rPr lang="en-US" dirty="0" smtClean="0"/>
              <a:t>Take a representation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:</a:t>
            </a:r>
            <a:r>
              <a:rPr lang="en-US" baseline="30000" dirty="0" smtClean="0"/>
              <a:t> L</a:t>
            </a:r>
            <a:r>
              <a:rPr lang="en-US" dirty="0" smtClean="0"/>
              <a:t>G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GL(m)</a:t>
            </a:r>
          </a:p>
          <a:p>
            <a:pPr lvl="1"/>
            <a:r>
              <a:rPr lang="en-US" dirty="0" smtClean="0"/>
              <a:t>Let </a:t>
            </a:r>
            <a:r>
              <a:rPr lang="en-US" dirty="0" err="1" smtClean="0">
                <a:latin typeface="Calibri"/>
              </a:rPr>
              <a:t>A</a:t>
            </a:r>
            <a:r>
              <a:rPr lang="en-US" baseline="-25000" dirty="0" err="1" smtClean="0">
                <a:latin typeface="Calibri"/>
              </a:rPr>
              <a:t>p</a:t>
            </a:r>
            <a:r>
              <a:rPr lang="en-US" dirty="0" smtClean="0"/>
              <a:t>’ =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(</a:t>
            </a:r>
            <a:r>
              <a:rPr lang="en-US" dirty="0" err="1" smtClean="0">
                <a:latin typeface="Calibri"/>
              </a:rPr>
              <a:t>A</a:t>
            </a:r>
            <a:r>
              <a:rPr lang="en-US" baseline="-25000" dirty="0" err="1" smtClean="0">
                <a:latin typeface="Calibri"/>
              </a:rPr>
              <a:t>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Define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In practice, it has more to do with symmetric </a:t>
            </a:r>
            <a:r>
              <a:rPr lang="en-US" dirty="0" err="1" smtClean="0"/>
              <a:t>combintations</a:t>
            </a:r>
            <a:r>
              <a:rPr lang="en-US" dirty="0" smtClean="0"/>
              <a:t> of {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err="1" smtClean="0">
                <a:latin typeface="cmmi10"/>
              </a:rPr>
              <a:t>p</a:t>
            </a:r>
            <a:r>
              <a:rPr lang="en-US" baseline="-25000" dirty="0" err="1" smtClean="0"/>
              <a:t>,</a:t>
            </a:r>
            <a:r>
              <a:rPr lang="en-US" baseline="-25000" dirty="0" err="1" smtClean="0">
                <a:latin typeface="cmmi10"/>
              </a:rPr>
              <a:t>j</a:t>
            </a:r>
            <a:r>
              <a:rPr lang="en-US" dirty="0" smtClean="0"/>
              <a:t>} than with groups.</a:t>
            </a:r>
          </a:p>
          <a:p>
            <a:pPr lvl="1"/>
            <a:r>
              <a:rPr lang="en-US" dirty="0" smtClean="0"/>
              <a:t>Symmetric Square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Exterior Square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Rankin-</a:t>
            </a:r>
            <a:r>
              <a:rPr lang="en-US" dirty="0" err="1" smtClean="0"/>
              <a:t>Selberg</a:t>
            </a:r>
            <a:r>
              <a:rPr lang="en-US" dirty="0" smtClean="0"/>
              <a:t> Tensor Product: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err="1" smtClean="0">
                <a:latin typeface="cmmi10"/>
              </a:rPr>
              <a:t>p</a:t>
            </a:r>
            <a:r>
              <a:rPr lang="en-US" baseline="-25000" dirty="0" err="1" smtClean="0"/>
              <a:t>,</a:t>
            </a:r>
            <a:r>
              <a:rPr lang="en-US" baseline="-25000" dirty="0" err="1" smtClean="0">
                <a:latin typeface="cmmi10"/>
              </a:rPr>
              <a:t>j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>
                <a:latin typeface="cmmi10"/>
              </a:rPr>
              <a:t>¯</a:t>
            </a:r>
            <a:r>
              <a:rPr lang="en-US" baseline="-25000" dirty="0" err="1" smtClean="0">
                <a:latin typeface="cmmi10"/>
              </a:rPr>
              <a:t>p</a:t>
            </a:r>
            <a:r>
              <a:rPr lang="en-US" baseline="-25000" dirty="0" err="1" smtClean="0"/>
              <a:t>,</a:t>
            </a:r>
            <a:r>
              <a:rPr lang="en-US" baseline="-25000" dirty="0" err="1" smtClean="0">
                <a:latin typeface="cmmi10"/>
              </a:rPr>
              <a:t>k</a:t>
            </a:r>
            <a:endParaRPr lang="en-US" baseline="-25000" dirty="0" smtClean="0">
              <a:latin typeface="Calibri"/>
            </a:endParaRP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514600" y="3200400"/>
            <a:ext cx="3741164" cy="584844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962400" y="4800600"/>
            <a:ext cx="4377913" cy="50033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962400" y="5334000"/>
            <a:ext cx="4298334" cy="5008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are all supposed to be standard L-functions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Langlands</a:t>
            </a:r>
            <a:r>
              <a:rPr lang="en-US" dirty="0" smtClean="0"/>
              <a:t> conjectured that all his L-functions are standard L-functions of </a:t>
            </a:r>
            <a:r>
              <a:rPr lang="en-US" dirty="0" err="1" smtClean="0"/>
              <a:t>automorphic</a:t>
            </a:r>
            <a:r>
              <a:rPr lang="en-US" dirty="0" smtClean="0"/>
              <a:t> forms on some GL(</a:t>
            </a:r>
            <a:r>
              <a:rPr lang="en-US" dirty="0" err="1" smtClean="0"/>
              <a:t>m,</a:t>
            </a:r>
            <a:r>
              <a:rPr lang="en-US" dirty="0" err="1" smtClean="0">
                <a:latin typeface="msbm10"/>
              </a:rPr>
              <a:t>R</a:t>
            </a:r>
            <a:r>
              <a:rPr lang="en-US" dirty="0" smtClean="0"/>
              <a:t>) for a congruence subgroup </a:t>
            </a:r>
            <a:r>
              <a:rPr lang="en-US" dirty="0" smtClean="0">
                <a:latin typeface="cmmi10"/>
              </a:rPr>
              <a:t>¡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Thus, their analytic properties would come from the those:</a:t>
            </a:r>
          </a:p>
          <a:p>
            <a:endParaRPr lang="en-US" dirty="0" smtClean="0"/>
          </a:p>
          <a:p>
            <a:r>
              <a:rPr lang="en-US" dirty="0" smtClean="0"/>
              <a:t>And GL(</a:t>
            </a:r>
            <a:r>
              <a:rPr lang="en-US" dirty="0" err="1" smtClean="0"/>
              <a:t>n,</a:t>
            </a:r>
            <a:r>
              <a:rPr lang="en-US" dirty="0" err="1" smtClean="0">
                <a:latin typeface="msbm10"/>
              </a:rPr>
              <a:t>Z</a:t>
            </a:r>
            <a:r>
              <a:rPr lang="en-US" dirty="0" smtClean="0"/>
              <a:t>)\GL(</a:t>
            </a:r>
            <a:r>
              <a:rPr lang="en-US" dirty="0" err="1" smtClean="0"/>
              <a:t>n,</a:t>
            </a:r>
            <a:r>
              <a:rPr lang="en-US" dirty="0" err="1" smtClean="0">
                <a:latin typeface="msbm10"/>
              </a:rPr>
              <a:t>R</a:t>
            </a:r>
            <a:r>
              <a:rPr lang="en-US" dirty="0" smtClean="0"/>
              <a:t>) + covers are thus the fundamental analytic objects to study.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5791200"/>
            <a:ext cx="2496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end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Classical Theory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010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Classical </a:t>
            </a:r>
            <a:r>
              <a:rPr lang="en-US" dirty="0" err="1" smtClean="0">
                <a:solidFill>
                  <a:srgbClr val="FF0000"/>
                </a:solidFill>
              </a:rPr>
              <a:t>Automorphic</a:t>
            </a:r>
            <a:r>
              <a:rPr lang="en-US" dirty="0" smtClean="0">
                <a:solidFill>
                  <a:srgbClr val="FF0000"/>
                </a:solidFill>
              </a:rPr>
              <a:t> Forms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L-functions for GL(2)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Method of Integral Representations (Rankin-</a:t>
            </a:r>
            <a:r>
              <a:rPr lang="en-US" dirty="0" err="1" smtClean="0"/>
              <a:t>Selberg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Langlands-Shahidi</a:t>
            </a:r>
            <a:r>
              <a:rPr lang="en-US" dirty="0" smtClean="0"/>
              <a:t> Method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Big Questions: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Temperedness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GRH and zeroes on the line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Lindelof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Methods to tackle analytic problems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Notion of </a:t>
            </a:r>
            <a:r>
              <a:rPr lang="en-US" dirty="0" err="1" smtClean="0"/>
              <a:t>Automorphic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is a representation?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,V) is a </a:t>
            </a:r>
            <a:r>
              <a:rPr lang="en-US" i="1" dirty="0" smtClean="0"/>
              <a:t>representation</a:t>
            </a:r>
            <a:r>
              <a:rPr lang="en-US" dirty="0" smtClean="0"/>
              <a:t> of a group G means that 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:G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GL(V) is a homomorphism</a:t>
            </a:r>
          </a:p>
          <a:p>
            <a:r>
              <a:rPr lang="en-US" dirty="0" smtClean="0"/>
              <a:t>Often one adds a continuity assumption</a:t>
            </a:r>
          </a:p>
          <a:p>
            <a:r>
              <a:rPr lang="en-US" dirty="0" smtClean="0"/>
              <a:t>Unitary representation:</a:t>
            </a:r>
          </a:p>
          <a:p>
            <a:pPr lvl="1"/>
            <a:r>
              <a:rPr lang="en-US" dirty="0" smtClean="0"/>
              <a:t>If V has an inner product, 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 leaves it invariant.</a:t>
            </a:r>
          </a:p>
          <a:p>
            <a:r>
              <a:rPr lang="en-US" dirty="0" smtClean="0"/>
              <a:t>Dual representation </a:t>
            </a:r>
            <a:r>
              <a:rPr lang="en-US" dirty="0" smtClean="0">
                <a:sym typeface="Symbol"/>
              </a:rPr>
              <a:t>’</a:t>
            </a:r>
            <a:r>
              <a:rPr lang="en-US" dirty="0" smtClean="0"/>
              <a:t> acts on linear </a:t>
            </a:r>
            <a:r>
              <a:rPr lang="en-US" dirty="0" err="1" smtClean="0"/>
              <a:t>functionals</a:t>
            </a:r>
            <a:r>
              <a:rPr lang="en-US" dirty="0" smtClean="0"/>
              <a:t> V’: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’(g)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](v) =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g</a:t>
            </a:r>
            <a:r>
              <a:rPr lang="en-US" baseline="30000" dirty="0" smtClean="0">
                <a:latin typeface="Calibri"/>
              </a:rPr>
              <a:t>-1</a:t>
            </a:r>
            <a:r>
              <a:rPr lang="en-US" dirty="0" smtClean="0">
                <a:latin typeface="Calibri"/>
              </a:rPr>
              <a:t>)v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 is unitary, so is 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’.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Now assume G is locally compact and V is a topological vector space.</a:t>
            </a:r>
          </a:p>
          <a:p>
            <a:r>
              <a:rPr lang="en-US" dirty="0" smtClean="0"/>
              <a:t>We further insist that 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 be continuous</a:t>
            </a:r>
          </a:p>
          <a:p>
            <a:r>
              <a:rPr lang="en-US" dirty="0" smtClean="0"/>
              <a:t>Unitary: V must be a </a:t>
            </a:r>
            <a:r>
              <a:rPr lang="en-US" dirty="0"/>
              <a:t>H</a:t>
            </a:r>
            <a:r>
              <a:rPr lang="en-US" dirty="0" smtClean="0"/>
              <a:t>ilbert space</a:t>
            </a:r>
          </a:p>
          <a:p>
            <a:r>
              <a:rPr lang="en-US" dirty="0" smtClean="0"/>
              <a:t>Irreducible: V contains no proper closed invariant subspaces.</a:t>
            </a:r>
          </a:p>
          <a:p>
            <a:r>
              <a:rPr lang="en-US" dirty="0" smtClean="0"/>
              <a:t>Important example: the subspace V</a:t>
            </a:r>
            <a:r>
              <a:rPr lang="en-US" baseline="30000" dirty="0" smtClean="0">
                <a:latin typeface="cmsy10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½</a:t>
            </a:r>
            <a:r>
              <a:rPr lang="en-US" dirty="0" smtClean="0"/>
              <a:t> V of smooth vectors:</a:t>
            </a:r>
          </a:p>
          <a:p>
            <a:pPr lvl="1"/>
            <a:r>
              <a:rPr lang="en-US" dirty="0" smtClean="0"/>
              <a:t>V</a:t>
            </a:r>
            <a:r>
              <a:rPr lang="en-US" baseline="30000" dirty="0" smtClean="0">
                <a:latin typeface="cmsy10"/>
              </a:rPr>
              <a:t>1</a:t>
            </a:r>
            <a:r>
              <a:rPr lang="en-US" dirty="0" smtClean="0"/>
              <a:t> := {v | g </a:t>
            </a:r>
            <a:r>
              <a:rPr lang="en-US" dirty="0" smtClean="0"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(g)v is smooth}</a:t>
            </a:r>
          </a:p>
          <a:p>
            <a:pPr lvl="1"/>
            <a:r>
              <a:rPr lang="en-US" dirty="0" smtClean="0"/>
              <a:t>V</a:t>
            </a:r>
            <a:r>
              <a:rPr lang="en-US" baseline="30000" dirty="0" smtClean="0">
                <a:latin typeface="cmsy10"/>
              </a:rPr>
              <a:t>1</a:t>
            </a:r>
            <a:r>
              <a:rPr lang="en-US" dirty="0" smtClean="0"/>
              <a:t> is an invariant subspace</a:t>
            </a:r>
          </a:p>
          <a:p>
            <a:pPr lvl="1"/>
            <a:r>
              <a:rPr lang="en-US" dirty="0" smtClean="0"/>
              <a:t>Often V</a:t>
            </a:r>
            <a:r>
              <a:rPr lang="en-US" baseline="30000" dirty="0" smtClean="0">
                <a:latin typeface="cmsy10"/>
              </a:rPr>
              <a:t>1</a:t>
            </a:r>
            <a:r>
              <a:rPr lang="en-US" dirty="0" smtClean="0"/>
              <a:t> is dense in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 and central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Recall before that we could view classical </a:t>
            </a:r>
            <a:r>
              <a:rPr lang="en-US" dirty="0" err="1" smtClean="0"/>
              <a:t>automorphic</a:t>
            </a:r>
            <a:r>
              <a:rPr lang="en-US" dirty="0" smtClean="0"/>
              <a:t> forms as functions on </a:t>
            </a:r>
            <a:r>
              <a:rPr lang="en-US" dirty="0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G = SL(2,</a:t>
            </a:r>
            <a:r>
              <a:rPr lang="en-US" dirty="0" smtClean="0">
                <a:latin typeface="msbm10"/>
              </a:rPr>
              <a:t>R</a:t>
            </a:r>
            <a:r>
              <a:rPr lang="en-US" dirty="0" smtClean="0"/>
              <a:t>), they were in L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However, if we used G = GL(2,</a:t>
            </a:r>
            <a:r>
              <a:rPr lang="en-US" dirty="0" smtClean="0">
                <a:latin typeface="msbm10"/>
              </a:rPr>
              <a:t>R</a:t>
            </a:r>
            <a:r>
              <a:rPr lang="en-US" dirty="0" smtClean="0"/>
              <a:t>), then </a:t>
            </a:r>
            <a:r>
              <a:rPr lang="en-US" dirty="0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 has infinite volume because of the center Z={nonzero scalar matrices}.</a:t>
            </a:r>
          </a:p>
          <a:p>
            <a:r>
              <a:rPr lang="en-US" dirty="0" smtClean="0"/>
              <a:t>To look modulo the center, we use </a:t>
            </a:r>
            <a:r>
              <a:rPr lang="en-US" i="1" dirty="0" smtClean="0"/>
              <a:t>central characters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</a:t>
            </a:r>
            <a:r>
              <a:rPr lang="en-US" dirty="0" smtClean="0"/>
              <a:t>: Z </a:t>
            </a:r>
            <a:r>
              <a:rPr lang="en-US" dirty="0" smtClean="0">
                <a:sym typeface="MT Extra"/>
              </a:rPr>
              <a:t></a:t>
            </a:r>
            <a:r>
              <a:rPr lang="en-US" dirty="0" smtClean="0"/>
              <a:t> </a:t>
            </a:r>
            <a:r>
              <a:rPr lang="en-US" dirty="0" smtClean="0">
                <a:latin typeface="msbm10"/>
              </a:rPr>
              <a:t>C</a:t>
            </a:r>
            <a:r>
              <a:rPr lang="en-US" baseline="30000" dirty="0" smtClean="0">
                <a:latin typeface="Calibri"/>
              </a:rPr>
              <a:t>*</a:t>
            </a:r>
            <a:r>
              <a:rPr lang="en-US" dirty="0" smtClean="0">
                <a:latin typeface="Calibri"/>
              </a:rPr>
              <a:t>.  These must </a:t>
            </a:r>
            <a:r>
              <a:rPr lang="en-US" smtClean="0">
                <a:latin typeface="Calibri"/>
              </a:rPr>
              <a:t>be unitary.</a:t>
            </a:r>
            <a:endParaRPr lang="en-US" dirty="0" smtClean="0">
              <a:latin typeface="Calibri"/>
            </a:endParaRPr>
          </a:p>
          <a:p>
            <a:r>
              <a:rPr lang="en-US" dirty="0" smtClean="0"/>
              <a:t>We look at L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baseline="30000" dirty="0" smtClean="0">
                <a:latin typeface="Calibri"/>
                <a:sym typeface="Symbol"/>
              </a:rPr>
              <a:t>2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Z</a:t>
            </a:r>
            <a:r>
              <a:rPr lang="en-US" dirty="0" err="1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 = {f(z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 g)=</a:t>
            </a:r>
            <a:r>
              <a:rPr lang="en-US" dirty="0" smtClean="0">
                <a:sym typeface="Symbol"/>
              </a:rPr>
              <a:t></a:t>
            </a:r>
            <a:r>
              <a:rPr lang="en-US" dirty="0" smtClean="0"/>
              <a:t>(z)f(g), |f|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integrable</a:t>
            </a:r>
            <a:r>
              <a:rPr lang="en-US" dirty="0" smtClean="0"/>
              <a:t> over the quotient}.  </a:t>
            </a:r>
          </a:p>
          <a:p>
            <a:pPr lvl="1"/>
            <a:r>
              <a:rPr lang="en-US" dirty="0" smtClean="0"/>
              <a:t>a Hilbert space under the usual inner product.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baseline="30000" dirty="0" smtClean="0">
                <a:latin typeface="Calibri"/>
                <a:sym typeface="Symbol"/>
              </a:rPr>
              <a:t>2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Z</a:t>
            </a:r>
            <a:r>
              <a:rPr lang="en-US" dirty="0" err="1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 as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Words of wisdom:</a:t>
            </a:r>
          </a:p>
          <a:p>
            <a:pPr lvl="1"/>
            <a:r>
              <a:rPr lang="en-US" dirty="0" smtClean="0"/>
              <a:t>“Anytime someone asks you to give them a representation of a group, you can always say ‘the regular </a:t>
            </a:r>
            <a:r>
              <a:rPr lang="en-US" dirty="0" err="1" smtClean="0"/>
              <a:t>represenation</a:t>
            </a:r>
            <a:r>
              <a:rPr lang="en-US" dirty="0" smtClean="0"/>
              <a:t>’” – David </a:t>
            </a:r>
            <a:r>
              <a:rPr lang="en-US" dirty="0" err="1" smtClean="0"/>
              <a:t>Kazhdan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right regular representation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,V) is given by    [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(g)f](h) = f(hg).</a:t>
            </a:r>
          </a:p>
          <a:p>
            <a:r>
              <a:rPr lang="en-US" dirty="0" smtClean="0"/>
              <a:t>Likewise, the </a:t>
            </a:r>
            <a:r>
              <a:rPr lang="en-US" i="1" dirty="0" smtClean="0"/>
              <a:t>left regular representation</a:t>
            </a:r>
            <a:r>
              <a:rPr lang="en-US" dirty="0" smtClean="0"/>
              <a:t> is given by   [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(g)f](h) = </a:t>
            </a:r>
            <a:r>
              <a:rPr lang="en-US" dirty="0" smtClean="0">
                <a:latin typeface="Calibri"/>
              </a:rPr>
              <a:t>f(h</a:t>
            </a:r>
            <a:r>
              <a:rPr lang="en-US" baseline="30000" dirty="0" smtClean="0">
                <a:latin typeface="Calibri"/>
              </a:rPr>
              <a:t>-1</a:t>
            </a:r>
            <a:r>
              <a:rPr lang="en-US" dirty="0" smtClean="0">
                <a:latin typeface="Calibri"/>
              </a:rPr>
              <a:t>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Since we </a:t>
            </a:r>
            <a:r>
              <a:rPr lang="en-US" dirty="0" err="1" smtClean="0"/>
              <a:t>modded</a:t>
            </a:r>
            <a:r>
              <a:rPr lang="en-US" dirty="0" smtClean="0"/>
              <a:t> out by 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/>
              <a:t> on the left,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 acts on V in our setting, but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> does not.  However, it gets used in other contexts.</a:t>
            </a:r>
          </a:p>
          <a:p>
            <a:r>
              <a:rPr lang="en-US" dirty="0" smtClean="0"/>
              <a:t>Clearly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 preserves the L</a:t>
            </a:r>
            <a:r>
              <a:rPr lang="en-US" baseline="30000" dirty="0" smtClean="0"/>
              <a:t>2</a:t>
            </a:r>
            <a:r>
              <a:rPr lang="en-US" dirty="0" smtClean="0"/>
              <a:t> inner product and qualifies as a unitary representation of G.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Automorphic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irreducible </a:t>
            </a:r>
            <a:r>
              <a:rPr lang="en-US" dirty="0" err="1" smtClean="0"/>
              <a:t>subrepresentation</a:t>
            </a:r>
            <a:r>
              <a:rPr lang="en-US" dirty="0" smtClean="0"/>
              <a:t> of L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baseline="30000" dirty="0">
                <a:sym typeface="Symbol"/>
              </a:rPr>
              <a:t>2</a:t>
            </a:r>
            <a:r>
              <a:rPr lang="en-US" dirty="0"/>
              <a:t>(</a:t>
            </a:r>
            <a:r>
              <a:rPr lang="en-US" dirty="0" err="1"/>
              <a:t>Z</a:t>
            </a:r>
            <a:r>
              <a:rPr lang="en-US" dirty="0" err="1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 under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That means this representation is a unitary, irreducible representation (UIR) 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,W) of G.</a:t>
            </a:r>
          </a:p>
          <a:p>
            <a:pPr lvl="1"/>
            <a:r>
              <a:rPr lang="en-US" dirty="0" smtClean="0"/>
              <a:t>We say 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,W) occurs in L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/>
              <a:t>(</a:t>
            </a:r>
            <a:r>
              <a:rPr lang="en-US" dirty="0" err="1" smtClean="0"/>
              <a:t>Z</a:t>
            </a:r>
            <a:r>
              <a:rPr lang="en-US" dirty="0" err="1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Its smooth vectors are precisely those equivalences classes containing a smooth function.</a:t>
            </a:r>
          </a:p>
          <a:p>
            <a:r>
              <a:rPr lang="en-US" dirty="0" smtClean="0"/>
              <a:t>A given abstract UIR of G can occur many different ways, in different irreducible subspaces.</a:t>
            </a:r>
          </a:p>
          <a:p>
            <a:r>
              <a:rPr lang="en-US" dirty="0" smtClean="0"/>
              <a:t>If 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,W) occurs in L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/>
              <a:t>(</a:t>
            </a:r>
            <a:r>
              <a:rPr lang="en-US" dirty="0" err="1" smtClean="0"/>
              <a:t>Z</a:t>
            </a:r>
            <a:r>
              <a:rPr lang="en-US" dirty="0" err="1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), then its dual 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’,V’) occurs in L</a:t>
            </a:r>
            <a:r>
              <a:rPr lang="en-US" baseline="30000" dirty="0" smtClean="0"/>
              <a:t>2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baseline="15000" dirty="0" smtClean="0">
                <a:sym typeface="Symbol"/>
              </a:rPr>
              <a:t>-</a:t>
            </a:r>
            <a:r>
              <a:rPr lang="en-US" baseline="30000" dirty="0" smtClean="0">
                <a:latin typeface="Calibri"/>
                <a:sym typeface="Symbol"/>
              </a:rPr>
              <a:t>1</a:t>
            </a:r>
            <a:r>
              <a:rPr lang="en-US" dirty="0" smtClean="0">
                <a:latin typeface="Calibri"/>
                <a:sym typeface="Symbol"/>
              </a:rPr>
              <a:t> 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Z</a:t>
            </a:r>
            <a:r>
              <a:rPr lang="en-US" dirty="0" err="1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an invariant subspace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you start with some function f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L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/>
              <a:t>(</a:t>
            </a:r>
            <a:r>
              <a:rPr lang="en-US" dirty="0" err="1" smtClean="0"/>
              <a:t>Z</a:t>
            </a:r>
            <a:r>
              <a:rPr lang="en-US" dirty="0" err="1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), you can make many other functions f by right-translation (i.e. applying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(g)f for various values of g).</a:t>
            </a:r>
          </a:p>
          <a:p>
            <a:pPr lvl="1"/>
            <a:r>
              <a:rPr lang="en-US" dirty="0" smtClean="0"/>
              <a:t>For this discussion we might as well assume f sits inside an irreducible </a:t>
            </a:r>
            <a:r>
              <a:rPr lang="en-US" dirty="0" err="1" smtClean="0"/>
              <a:t>subrepresentation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span of {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(g)f | g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G} is of course invariant under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However, it is not a closed subspace.</a:t>
            </a:r>
          </a:p>
          <a:p>
            <a:r>
              <a:rPr lang="en-US" dirty="0" smtClean="0"/>
              <a:t>You can also smear out several of these translates together: take </a:t>
            </a:r>
          </a:p>
          <a:p>
            <a:pPr>
              <a:buNone/>
            </a:pPr>
            <a:r>
              <a:rPr lang="en-US" dirty="0" smtClean="0"/>
              <a:t>    for some smooth function </a:t>
            </a:r>
            <a:r>
              <a:rPr lang="en-US" dirty="0" smtClean="0">
                <a:sym typeface="Symbol"/>
              </a:rPr>
              <a:t> of compact support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collection of these {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)f | 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>
                <a:latin typeface="cmsy10"/>
              </a:rPr>
              <a:t> </a:t>
            </a:r>
            <a:r>
              <a:rPr lang="en-US" smtClean="0">
                <a:latin typeface="cmsy10"/>
              </a:rPr>
              <a:t>2 </a:t>
            </a:r>
            <a:r>
              <a:rPr lang="en-US" smtClean="0"/>
              <a:t>C</a:t>
            </a:r>
            <a:r>
              <a:rPr lang="en-US" baseline="30000" smtClean="0">
                <a:latin typeface="cmsy10"/>
              </a:rPr>
              <a:t>1</a:t>
            </a:r>
            <a:r>
              <a:rPr lang="en-US" baseline="-25000" smtClean="0"/>
              <a:t>c</a:t>
            </a:r>
            <a:r>
              <a:rPr lang="en-US" smtClean="0"/>
              <a:t>(G</a:t>
            </a:r>
            <a:r>
              <a:rPr lang="en-US" dirty="0" smtClean="0"/>
              <a:t>)} = V</a:t>
            </a:r>
            <a:r>
              <a:rPr lang="en-US" baseline="30000" dirty="0" smtClean="0">
                <a:latin typeface="cmsy10"/>
              </a:rPr>
              <a:t>1</a:t>
            </a:r>
            <a:r>
              <a:rPr lang="en-US" dirty="0" smtClean="0"/>
              <a:t>.  Its closure is the full </a:t>
            </a:r>
            <a:r>
              <a:rPr lang="en-US" dirty="0" err="1" smtClean="0"/>
              <a:t>automorphic</a:t>
            </a:r>
            <a:r>
              <a:rPr lang="en-US" dirty="0" smtClean="0"/>
              <a:t> representation. 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4800600"/>
            <a:ext cx="5359262" cy="3306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Automorphic</a:t>
            </a:r>
            <a:r>
              <a:rPr lang="en-US" dirty="0" smtClean="0"/>
              <a:t> Distributions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Automorphic</a:t>
            </a:r>
            <a:r>
              <a:rPr lang="en-US" dirty="0" smtClean="0"/>
              <a:t> 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 with an </a:t>
            </a:r>
            <a:r>
              <a:rPr lang="en-US" dirty="0" err="1" smtClean="0"/>
              <a:t>automorphic</a:t>
            </a:r>
            <a:r>
              <a:rPr lang="en-US" dirty="0" smtClean="0"/>
              <a:t> representation W, as irreducible subspace of L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baseline="15000" dirty="0" smtClean="0">
                <a:sym typeface="Symbol"/>
              </a:rPr>
              <a:t>2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 is equivalent to other models 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,V) of the same UIR of G.</a:t>
            </a:r>
          </a:p>
          <a:p>
            <a:r>
              <a:rPr lang="en-US" dirty="0" smtClean="0"/>
              <a:t>So there is a G-</a:t>
            </a:r>
            <a:r>
              <a:rPr lang="en-US" dirty="0" err="1" smtClean="0"/>
              <a:t>equivariant</a:t>
            </a:r>
            <a:r>
              <a:rPr lang="en-US" dirty="0" smtClean="0"/>
              <a:t> map </a:t>
            </a:r>
            <a:br>
              <a:rPr lang="en-US" dirty="0" smtClean="0"/>
            </a:br>
            <a:r>
              <a:rPr lang="en-US" dirty="0" smtClean="0"/>
              <a:t>        j : V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L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baseline="15000" dirty="0" smtClean="0">
                <a:sym typeface="Symbol"/>
              </a:rPr>
              <a:t>2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which intertwines 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,V) and (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,W):</a:t>
            </a:r>
            <a:br>
              <a:rPr lang="en-US" dirty="0" smtClean="0"/>
            </a:br>
            <a:r>
              <a:rPr lang="en-US" dirty="0" smtClean="0"/>
              <a:t>        j(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(g)v) =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(g)j(v).</a:t>
            </a:r>
          </a:p>
          <a:p>
            <a:r>
              <a:rPr lang="en-US" dirty="0" smtClean="0"/>
              <a:t>The map j also respects different </a:t>
            </a:r>
            <a:r>
              <a:rPr lang="en-US" i="1" dirty="0" smtClean="0"/>
              <a:t>globalizations</a:t>
            </a:r>
            <a:r>
              <a:rPr lang="en-US" dirty="0" smtClean="0"/>
              <a:t> of G:</a:t>
            </a:r>
          </a:p>
          <a:p>
            <a:pPr lvl="1"/>
            <a:r>
              <a:rPr lang="en-US" dirty="0" smtClean="0"/>
              <a:t>For example the smooth vectors V</a:t>
            </a:r>
            <a:r>
              <a:rPr lang="en-US" baseline="30000" dirty="0" smtClean="0">
                <a:latin typeface="cmsy10"/>
              </a:rPr>
              <a:t>1</a:t>
            </a:r>
            <a:r>
              <a:rPr lang="en-US" dirty="0" smtClean="0"/>
              <a:t> get sent to smooth functions on </a:t>
            </a:r>
            <a:r>
              <a:rPr lang="en-US" dirty="0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subject of </a:t>
            </a:r>
            <a:r>
              <a:rPr lang="en-US" dirty="0" err="1" smtClean="0"/>
              <a:t>automorphic</a:t>
            </a:r>
            <a:r>
              <a:rPr lang="en-US" dirty="0" smtClean="0"/>
              <a:t> distributions is in some sense about how j acts on V</a:t>
            </a:r>
            <a:r>
              <a:rPr lang="en-US" baseline="30000" dirty="0" smtClean="0"/>
              <a:t>-</a:t>
            </a:r>
            <a:r>
              <a:rPr lang="en-US" baseline="30000" dirty="0" smtClean="0">
                <a:latin typeface="cmsy10"/>
              </a:rPr>
              <a:t>1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Actually switch from W to the dual W’, which sits inside </a:t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en-US" baseline="30000" dirty="0" smtClean="0"/>
              <a:t>2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baseline="15000" dirty="0" smtClean="0">
                <a:sym typeface="Symbol"/>
              </a:rPr>
              <a:t>-</a:t>
            </a:r>
            <a:r>
              <a:rPr lang="en-US" baseline="30000" dirty="0" smtClean="0">
                <a:sym typeface="Symbol"/>
              </a:rPr>
              <a:t>1</a:t>
            </a:r>
            <a:r>
              <a:rPr lang="en-US" dirty="0" smtClean="0"/>
              <a:t>(</a:t>
            </a:r>
            <a:r>
              <a:rPr lang="en-US" dirty="0" err="1" smtClean="0"/>
              <a:t>Z</a:t>
            </a:r>
            <a:r>
              <a:rPr lang="en-US" dirty="0" err="1" smtClean="0">
                <a:sym typeface="Symbol"/>
              </a:rPr>
              <a:t></a:t>
            </a:r>
            <a:r>
              <a:rPr lang="en-US" dirty="0" err="1" smtClean="0">
                <a:latin typeface="cmsy10"/>
                <a:sym typeface="Symbol"/>
              </a:rPr>
              <a:t>n</a:t>
            </a:r>
            <a:r>
              <a:rPr lang="en-US" dirty="0" err="1" smtClean="0"/>
              <a:t>G</a:t>
            </a:r>
            <a:r>
              <a:rPr lang="en-US" dirty="0" smtClean="0"/>
              <a:t>).</a:t>
            </a:r>
          </a:p>
          <a:p>
            <a:r>
              <a:rPr lang="en-US" dirty="0" smtClean="0"/>
              <a:t>Form a linear functional </a:t>
            </a:r>
            <a:r>
              <a:rPr lang="en-US" dirty="0" smtClean="0">
                <a:sym typeface="Symbol"/>
              </a:rPr>
              <a:t></a:t>
            </a:r>
            <a:r>
              <a:rPr lang="en-US" dirty="0" smtClean="0"/>
              <a:t> on V’</a:t>
            </a:r>
            <a:r>
              <a:rPr lang="en-US" baseline="30000" dirty="0" smtClean="0">
                <a:latin typeface="cmsy10"/>
              </a:rPr>
              <a:t>1</a:t>
            </a:r>
            <a:r>
              <a:rPr lang="en-US" dirty="0" smtClean="0"/>
              <a:t> by evaluating j(v) @ e: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</a:t>
            </a:r>
            <a:r>
              <a:rPr lang="en-US" dirty="0" smtClean="0"/>
              <a:t>(v) = j(v)(e).</a:t>
            </a:r>
          </a:p>
          <a:p>
            <a:r>
              <a:rPr lang="en-US" dirty="0" smtClean="0"/>
              <a:t>The reason we need to look at V’</a:t>
            </a:r>
            <a:r>
              <a:rPr lang="en-US" baseline="30000" dirty="0" smtClean="0">
                <a:latin typeface="cmsy10"/>
              </a:rPr>
              <a:t>1</a:t>
            </a:r>
            <a:r>
              <a:rPr lang="en-US" dirty="0" smtClean="0"/>
              <a:t> and not just V is because L</a:t>
            </a:r>
            <a:r>
              <a:rPr lang="en-US" baseline="30000" dirty="0" smtClean="0"/>
              <a:t>2</a:t>
            </a:r>
            <a:r>
              <a:rPr lang="en-US" dirty="0" smtClean="0"/>
              <a:t> functions are not literally functions, but equivalence classes, and hence do not have </a:t>
            </a:r>
            <a:r>
              <a:rPr lang="en-US" dirty="0" err="1" smtClean="0"/>
              <a:t>pointwise</a:t>
            </a:r>
            <a:r>
              <a:rPr lang="en-US" dirty="0" smtClean="0"/>
              <a:t> values.</a:t>
            </a:r>
          </a:p>
          <a:p>
            <a:r>
              <a:rPr lang="en-US" dirty="0" smtClean="0"/>
              <a:t>This linear functional is obviously 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/>
              <a:t>-invariant, and since it is dual to smooth functions actually is a distribution vector for (V’)’ [ = V in a Hilbert space]: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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(V</a:t>
            </a:r>
            <a:r>
              <a:rPr lang="en-US" baseline="30000" dirty="0" smtClean="0"/>
              <a:t>-</a:t>
            </a:r>
            <a:r>
              <a:rPr lang="en-US" baseline="30000" dirty="0" smtClean="0">
                <a:latin typeface="cmsy10"/>
              </a:rPr>
              <a:t>1</a:t>
            </a:r>
            <a:r>
              <a:rPr lang="en-US" dirty="0" smtClean="0"/>
              <a:t>)</a:t>
            </a:r>
            <a:r>
              <a:rPr lang="en-US" baseline="30000" dirty="0" smtClean="0">
                <a:sym typeface="Symbol"/>
              </a:rPr>
              <a:t>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lone object \tau carries with it all the information needed to reconstruct the </a:t>
            </a:r>
            <a:r>
              <a:rPr lang="en-US" dirty="0" err="1" smtClean="0"/>
              <a:t>automorphic</a:t>
            </a:r>
            <a:r>
              <a:rPr lang="en-US" dirty="0" smtClean="0"/>
              <a:t> representation (by group translation).</a:t>
            </a:r>
          </a:p>
          <a:p>
            <a:pPr lvl="1"/>
            <a:r>
              <a:rPr lang="en-US" dirty="0" smtClean="0"/>
              <a:t>This implicitly assumes the model is understood (see next slide).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Modular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Holomorphic</a:t>
            </a:r>
            <a:r>
              <a:rPr lang="en-US" dirty="0" smtClean="0"/>
              <a:t> Functions on </a:t>
            </a:r>
            <a:r>
              <a:rPr lang="en-US" dirty="0" smtClean="0">
                <a:latin typeface="msbm10"/>
              </a:rPr>
              <a:t>C</a:t>
            </a:r>
            <a:r>
              <a:rPr lang="en-US" dirty="0" smtClean="0"/>
              <a:t> which are invariant under </a:t>
            </a:r>
            <a:r>
              <a:rPr lang="en-US" dirty="0" err="1" smtClean="0"/>
              <a:t>Mobius</a:t>
            </a:r>
            <a:r>
              <a:rPr lang="en-US" dirty="0" smtClean="0"/>
              <a:t> transformations, according to a factor of </a:t>
            </a:r>
            <a:r>
              <a:rPr lang="en-US" dirty="0" err="1" smtClean="0"/>
              <a:t>automorphy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 descr="figur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7185" y="3429000"/>
            <a:ext cx="4940900" cy="772094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figur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8800" y="4572000"/>
            <a:ext cx="5611519" cy="94287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ways to look at </a:t>
            </a:r>
            <a:r>
              <a:rPr lang="en-US" dirty="0" smtClean="0">
                <a:sym typeface="Symbol"/>
              </a:rPr>
              <a:t>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distribution </a:t>
            </a:r>
            <a:r>
              <a:rPr lang="en-US" dirty="0" smtClean="0">
                <a:sym typeface="Symbol"/>
              </a:rPr>
              <a:t></a:t>
            </a:r>
            <a:r>
              <a:rPr lang="en-US" dirty="0" smtClean="0"/>
              <a:t> can have many guises, all depending on what model is taken for V’.</a:t>
            </a:r>
          </a:p>
          <a:p>
            <a:r>
              <a:rPr lang="en-US" dirty="0" smtClean="0"/>
              <a:t>Silly example: if you take the actual </a:t>
            </a:r>
            <a:r>
              <a:rPr lang="en-US" dirty="0" err="1" smtClean="0"/>
              <a:t>automorphic</a:t>
            </a:r>
            <a:r>
              <a:rPr lang="en-US" dirty="0" smtClean="0"/>
              <a:t> realization W’ as the model V’, then j is just the delta function at the identity.</a:t>
            </a:r>
          </a:p>
          <a:p>
            <a:r>
              <a:rPr lang="en-US" dirty="0" smtClean="0"/>
              <a:t>However, if the model for V’ is highly </a:t>
            </a:r>
            <a:r>
              <a:rPr lang="en-US" dirty="0" err="1" smtClean="0"/>
              <a:t>nonarithmetic</a:t>
            </a:r>
            <a:r>
              <a:rPr lang="en-US" dirty="0" smtClean="0"/>
              <a:t>, then </a:t>
            </a:r>
            <a:r>
              <a:rPr lang="en-US" dirty="0" smtClean="0">
                <a:sym typeface="Symbol"/>
              </a:rPr>
              <a:t></a:t>
            </a:r>
            <a:r>
              <a:rPr lang="en-US" dirty="0" smtClean="0"/>
              <a:t> must necessarily contain all the arithmetic.</a:t>
            </a:r>
          </a:p>
          <a:p>
            <a:r>
              <a:rPr lang="en-US" dirty="0" smtClean="0"/>
              <a:t>In the latter situation (which we pursue typically) \tau concisely encodes all information about the </a:t>
            </a:r>
            <a:r>
              <a:rPr lang="en-US" dirty="0" err="1" smtClean="0"/>
              <a:t>automorphic</a:t>
            </a:r>
            <a:r>
              <a:rPr lang="en-US" dirty="0" smtClean="0"/>
              <a:t> representation.</a:t>
            </a:r>
          </a:p>
          <a:p>
            <a:r>
              <a:rPr lang="en-US" dirty="0" smtClean="0"/>
              <a:t>We will look at particular models later.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Whittaker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Holomorphic</a:t>
            </a:r>
            <a:r>
              <a:rPr lang="en-US" dirty="0" smtClean="0"/>
              <a:t> cusp forms have q-expansions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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baseline="-25000" dirty="0" smtClean="0">
                <a:latin typeface="cmsy10"/>
                <a:sym typeface="Symbol"/>
              </a:rPr>
              <a:t>¸</a:t>
            </a:r>
            <a:r>
              <a:rPr lang="en-US" baseline="-25000" dirty="0" smtClean="0">
                <a:sym typeface="Symbol"/>
              </a:rPr>
              <a:t> 0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r>
              <a:rPr lang="en-US" dirty="0" smtClean="0"/>
              <a:t>, q=exp(2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iz).</a:t>
            </a:r>
          </a:p>
          <a:p>
            <a:r>
              <a:rPr lang="en-US" dirty="0" err="1" smtClean="0"/>
              <a:t>Maass</a:t>
            </a:r>
            <a:r>
              <a:rPr lang="en-US" dirty="0" smtClean="0"/>
              <a:t> forms have similar Fourier expansions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</a:t>
            </a:r>
            <a:r>
              <a:rPr lang="en-US" baseline="-25000" dirty="0" smtClean="0">
                <a:sym typeface="Symbol"/>
              </a:rPr>
              <a:t>n 0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>
                <a:latin typeface="Calibri"/>
              </a:rPr>
              <a:t> y</a:t>
            </a:r>
            <a:r>
              <a:rPr lang="en-US" baseline="30000" dirty="0" smtClean="0">
                <a:latin typeface="Calibri"/>
              </a:rPr>
              <a:t>1/2</a:t>
            </a:r>
            <a:r>
              <a:rPr lang="en-US" dirty="0" smtClean="0">
                <a:latin typeface="Calibri"/>
              </a:rPr>
              <a:t> K</a:t>
            </a:r>
            <a:r>
              <a:rPr lang="en-US" baseline="-25000" dirty="0" smtClean="0">
                <a:latin typeface="Calibri"/>
                <a:sym typeface="Symbol"/>
              </a:rPr>
              <a:t></a:t>
            </a:r>
            <a:r>
              <a:rPr lang="en-US" dirty="0" smtClean="0"/>
              <a:t>(2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|</a:t>
            </a:r>
            <a:r>
              <a:rPr lang="en-US" dirty="0" err="1" smtClean="0"/>
              <a:t>n|y</a:t>
            </a:r>
            <a:r>
              <a:rPr lang="en-US" dirty="0" smtClean="0"/>
              <a:t>)exp(2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inx).</a:t>
            </a:r>
          </a:p>
          <a:p>
            <a:r>
              <a:rPr lang="en-US" dirty="0" smtClean="0"/>
              <a:t>The main difference is that the special function changed from exp(-2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ny) to </a:t>
            </a:r>
            <a:r>
              <a:rPr lang="en-US" dirty="0"/>
              <a:t>y</a:t>
            </a:r>
            <a:r>
              <a:rPr lang="en-US" baseline="30000" dirty="0"/>
              <a:t>1/2</a:t>
            </a:r>
            <a:r>
              <a:rPr lang="en-US" dirty="0"/>
              <a:t> K</a:t>
            </a:r>
            <a:r>
              <a:rPr lang="en-US" baseline="-25000" dirty="0">
                <a:sym typeface="Symbol"/>
              </a:rPr>
              <a:t></a:t>
            </a:r>
            <a:r>
              <a:rPr lang="en-US" dirty="0" smtClean="0"/>
              <a:t>(2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|</a:t>
            </a:r>
            <a:r>
              <a:rPr lang="en-US" dirty="0" err="1" smtClean="0"/>
              <a:t>n|y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special function is determined by a second order differential equation.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Maass</a:t>
            </a:r>
            <a:r>
              <a:rPr lang="en-US" dirty="0" smtClean="0"/>
              <a:t> forms of different weights, this is known as a Whittaker function.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Whittaker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way to obtain these functions directly from the cusp form is by integration:</a:t>
            </a:r>
            <a:br>
              <a:rPr lang="en-US" dirty="0" smtClean="0"/>
            </a:br>
            <a:r>
              <a:rPr lang="en-US" dirty="0" smtClean="0"/>
              <a:t>	W(y) = </a:t>
            </a:r>
            <a:r>
              <a:rPr lang="en-US" dirty="0" smtClean="0">
                <a:latin typeface="cmsy10"/>
              </a:rPr>
              <a:t>s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baseline="1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(</a:t>
            </a:r>
            <a:r>
              <a:rPr lang="en-US" dirty="0" err="1" smtClean="0"/>
              <a:t>x+iy</a:t>
            </a:r>
            <a:r>
              <a:rPr lang="en-US" dirty="0" smtClean="0"/>
              <a:t>) exp(-2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ix)</a:t>
            </a:r>
            <a:r>
              <a:rPr lang="en-US" dirty="0" err="1" smtClean="0"/>
              <a:t>dx</a:t>
            </a:r>
            <a:endParaRPr lang="en-US" dirty="0" smtClean="0"/>
          </a:p>
          <a:p>
            <a:r>
              <a:rPr lang="en-US" dirty="0" smtClean="0"/>
              <a:t>If the first Fourier coefficient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=0</a:t>
            </a:r>
            <a:r>
              <a:rPr lang="en-US" dirty="0" smtClean="0"/>
              <a:t>, then take a higher coefficient instead.  In the classical SL(2,</a:t>
            </a:r>
            <a:r>
              <a:rPr lang="en-US" dirty="0" smtClean="0">
                <a:latin typeface="msbm10"/>
              </a:rPr>
              <a:t>Z</a:t>
            </a:r>
            <a:r>
              <a:rPr lang="en-US" dirty="0" smtClean="0"/>
              <a:t>) setting, one must be nonzero.</a:t>
            </a:r>
          </a:p>
          <a:p>
            <a:r>
              <a:rPr lang="en-US" dirty="0" smtClean="0"/>
              <a:t>In group framework, this corresponds to</a:t>
            </a:r>
            <a:br>
              <a:rPr lang="en-US" dirty="0" smtClean="0"/>
            </a:br>
            <a:r>
              <a:rPr lang="en-US" dirty="0" smtClean="0"/>
              <a:t>	W(g) = </a:t>
            </a:r>
            <a:r>
              <a:rPr lang="en-US" dirty="0" smtClean="0">
                <a:latin typeface="cmsy10"/>
              </a:rPr>
              <a:t>s</a:t>
            </a:r>
            <a:r>
              <a:rPr lang="en-US" baseline="-25000" dirty="0" smtClean="0">
                <a:latin typeface="cmsy10"/>
              </a:rPr>
              <a:t>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N(</a:t>
            </a:r>
            <a:r>
              <a:rPr lang="en-US" baseline="-25000" dirty="0" smtClean="0">
                <a:latin typeface="msbm10"/>
              </a:rPr>
              <a:t>Z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baseline="-25000" dirty="0" err="1" smtClean="0">
                <a:latin typeface="cmsy1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aseline="-25000" dirty="0" smtClean="0">
                <a:latin typeface="msbm10"/>
              </a:rPr>
              <a:t>R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(</a:t>
            </a:r>
            <a:r>
              <a:rPr lang="en-US" dirty="0" err="1" smtClean="0"/>
              <a:t>ng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(n)</a:t>
            </a:r>
            <a:r>
              <a:rPr lang="en-US" baseline="30000" dirty="0" smtClean="0"/>
              <a:t>-</a:t>
            </a:r>
            <a:r>
              <a:rPr lang="en-US" baseline="30000" dirty="0" smtClean="0">
                <a:latin typeface="Calibri"/>
              </a:rPr>
              <a:t>1 </a:t>
            </a:r>
            <a:r>
              <a:rPr lang="en-US" dirty="0" err="1" smtClean="0">
                <a:latin typeface="Calibri"/>
              </a:rPr>
              <a:t>dn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where N=nilpotent subgroup and 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=additive character of N(</a:t>
            </a:r>
            <a:r>
              <a:rPr lang="en-US" dirty="0" smtClean="0">
                <a:latin typeface="msbm10"/>
              </a:rPr>
              <a:t>R</a:t>
            </a:r>
            <a:r>
              <a:rPr lang="en-US" dirty="0" smtClean="0"/>
              <a:t>) which is trivial on N(</a:t>
            </a:r>
            <a:r>
              <a:rPr lang="en-US" dirty="0" smtClean="0">
                <a:latin typeface="msbm10"/>
              </a:rPr>
              <a:t>Z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Whittaker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map just given 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(g)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W(g) works on the left, so that one can still apply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 to W.</a:t>
            </a:r>
          </a:p>
          <a:p>
            <a:r>
              <a:rPr lang="en-US" dirty="0" smtClean="0"/>
              <a:t>If we consider </a:t>
            </a:r>
            <a:r>
              <a:rPr lang="en-US" dirty="0" smtClean="0">
                <a:latin typeface="cmsy10"/>
              </a:rPr>
              <a:t>W</a:t>
            </a:r>
            <a:r>
              <a:rPr lang="en-US" dirty="0" smtClean="0"/>
              <a:t> = {W obtained this way} it is therefore a representation space for the </a:t>
            </a:r>
            <a:r>
              <a:rPr lang="en-US" dirty="0" err="1" smtClean="0"/>
              <a:t>automorphic</a:t>
            </a:r>
            <a:r>
              <a:rPr lang="en-US" dirty="0" smtClean="0"/>
              <a:t> representation.</a:t>
            </a:r>
          </a:p>
          <a:p>
            <a:r>
              <a:rPr lang="en-US" dirty="0" smtClean="0"/>
              <a:t>Moreover, evaluation at the identity again yields an interesting linear functional:</a:t>
            </a:r>
          </a:p>
          <a:p>
            <a:pPr lvl="1"/>
            <a:r>
              <a:rPr lang="en-US" dirty="0" smtClean="0"/>
              <a:t>Map </a:t>
            </a:r>
            <a:r>
              <a:rPr lang="en-US" dirty="0" smtClean="0">
                <a:sym typeface="Symbol"/>
              </a:rPr>
              <a:t></a:t>
            </a:r>
            <a:r>
              <a:rPr lang="en-US" dirty="0" smtClean="0"/>
              <a:t>: </a:t>
            </a:r>
            <a:r>
              <a:rPr lang="en-US" dirty="0" smtClean="0">
                <a:sym typeface="Symbol"/>
              </a:rPr>
              <a:t>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W(e)</a:t>
            </a:r>
          </a:p>
          <a:p>
            <a:pPr lvl="1"/>
            <a:r>
              <a:rPr lang="en-US" dirty="0" smtClean="0"/>
              <a:t>Then </a:t>
            </a:r>
            <a:r>
              <a:rPr lang="en-US" dirty="0" smtClean="0">
                <a:sym typeface="Symbol"/>
              </a:rPr>
              <a:t>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(n)v) = 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(n)v for any vector v in the representation space (v = </a:t>
            </a:r>
            <a:r>
              <a:rPr lang="en-US" dirty="0" smtClean="0">
                <a:sym typeface="Symbol"/>
              </a:rPr>
              <a:t> and = here).</a:t>
            </a:r>
            <a:endParaRPr lang="en-US" dirty="0" smtClean="0"/>
          </a:p>
          <a:p>
            <a:r>
              <a:rPr lang="en-US" dirty="0" smtClean="0"/>
              <a:t>A linear functional on a representation 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,V) having that property is called a Whittaker functional.</a:t>
            </a:r>
          </a:p>
          <a:p>
            <a:r>
              <a:rPr lang="en-US" dirty="0" smtClean="0"/>
              <a:t>Given a Whittaker functional, one can create a representation space as follows:</a:t>
            </a:r>
          </a:p>
          <a:p>
            <a:pPr lvl="1"/>
            <a:r>
              <a:rPr lang="en-US" dirty="0" smtClean="0"/>
              <a:t>Given v, create the function 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-25000" dirty="0" err="1" smtClean="0">
                <a:latin typeface="Calibri"/>
              </a:rPr>
              <a:t>v</a:t>
            </a:r>
            <a:r>
              <a:rPr lang="en-US" dirty="0" smtClean="0">
                <a:latin typeface="Calibri"/>
              </a:rPr>
              <a:t>(g</a:t>
            </a:r>
            <a:r>
              <a:rPr lang="en-US" dirty="0" smtClean="0"/>
              <a:t>) = </a:t>
            </a:r>
            <a:r>
              <a:rPr lang="en-US" dirty="0" smtClean="0">
                <a:sym typeface="Symbol"/>
              </a:rPr>
              <a:t>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(g)v)</a:t>
            </a:r>
          </a:p>
          <a:p>
            <a:pPr lvl="1"/>
            <a:r>
              <a:rPr lang="en-US" dirty="0" smtClean="0"/>
              <a:t>In the previous context, this recovers W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W</a:t>
            </a:r>
            <a:r>
              <a:rPr lang="en-US" dirty="0" smtClean="0"/>
              <a:t> as before.</a:t>
            </a:r>
          </a:p>
          <a:p>
            <a:r>
              <a:rPr lang="en-US" dirty="0" smtClean="0"/>
              <a:t>NOTE: all these notions depend on the choice of nontrivial additive character 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which have a nonzero Whittaker functional, i.e. can be intertwined to a Whittaker model.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automorphic</a:t>
            </a:r>
            <a:r>
              <a:rPr lang="en-US" dirty="0" smtClean="0"/>
              <a:t> representation has no Fourier coefficients for 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 unless it is generic.</a:t>
            </a:r>
          </a:p>
          <a:p>
            <a:r>
              <a:rPr lang="en-US" dirty="0" smtClean="0"/>
              <a:t>Theorem (</a:t>
            </a:r>
            <a:r>
              <a:rPr lang="en-US" dirty="0" err="1" smtClean="0"/>
              <a:t>PS,Shalika</a:t>
            </a:r>
            <a:r>
              <a:rPr lang="en-US" dirty="0" smtClean="0"/>
              <a:t> – 70’s): all </a:t>
            </a:r>
            <a:r>
              <a:rPr lang="en-US" dirty="0" err="1" smtClean="0"/>
              <a:t>automorphic</a:t>
            </a:r>
            <a:r>
              <a:rPr lang="en-US" dirty="0" smtClean="0"/>
              <a:t> forms for G = GL(</a:t>
            </a:r>
            <a:r>
              <a:rPr lang="en-US" dirty="0" err="1" smtClean="0"/>
              <a:t>n,</a:t>
            </a:r>
            <a:r>
              <a:rPr lang="en-US" dirty="0" err="1" smtClean="0">
                <a:latin typeface="msbm10"/>
              </a:rPr>
              <a:t>R</a:t>
            </a:r>
            <a:r>
              <a:rPr lang="en-US" dirty="0" smtClean="0"/>
              <a:t>), 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/>
              <a:t> = congruence subgroup of GL(</a:t>
            </a:r>
            <a:r>
              <a:rPr lang="en-US" dirty="0" err="1" smtClean="0"/>
              <a:t>n,</a:t>
            </a:r>
            <a:r>
              <a:rPr lang="en-US" dirty="0" err="1" smtClean="0">
                <a:latin typeface="msbm10"/>
              </a:rPr>
              <a:t>Z</a:t>
            </a:r>
            <a:r>
              <a:rPr lang="en-US" dirty="0" smtClean="0"/>
              <a:t>) are generic.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Adelic</a:t>
            </a:r>
            <a:r>
              <a:rPr lang="en-US" dirty="0" smtClean="0"/>
              <a:t> versions of Whittaker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Uncharitable Summary: write Fourier coefficients a</a:t>
            </a:r>
            <a:r>
              <a:rPr lang="en-US" baseline="-25000" dirty="0" smtClean="0"/>
              <a:t>n</a:t>
            </a:r>
            <a:r>
              <a:rPr lang="en-US" dirty="0" smtClean="0"/>
              <a:t> as a function of n, and call it representation theory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This is actually not unreasonable, since the </a:t>
            </a:r>
            <a:r>
              <a:rPr lang="en-US" dirty="0" err="1" smtClean="0">
                <a:sym typeface="Wingdings" pitchFamily="2" charset="2"/>
              </a:rPr>
              <a:t>Hecke</a:t>
            </a:r>
            <a:r>
              <a:rPr lang="en-US" dirty="0" smtClean="0">
                <a:sym typeface="Wingdings" pitchFamily="2" charset="2"/>
              </a:rPr>
              <a:t> operators interact with the coefficients in an interesting way, and this is poorly understand when there is nontrivial level.</a:t>
            </a:r>
          </a:p>
          <a:p>
            <a:r>
              <a:rPr lang="en-US" dirty="0" smtClean="0">
                <a:sym typeface="Wingdings" pitchFamily="2" charset="2"/>
              </a:rPr>
              <a:t>This way the connection between </a:t>
            </a:r>
            <a:r>
              <a:rPr lang="en-US" dirty="0" err="1" smtClean="0">
                <a:sym typeface="Wingdings" pitchFamily="2" charset="2"/>
              </a:rPr>
              <a:t>Hecke</a:t>
            </a:r>
            <a:r>
              <a:rPr lang="en-US" dirty="0" smtClean="0">
                <a:sym typeface="Wingdings" pitchFamily="2" charset="2"/>
              </a:rPr>
              <a:t> action and Fourier coefficients gets nailed down.</a:t>
            </a:r>
          </a:p>
          <a:p>
            <a:r>
              <a:rPr lang="en-US" dirty="0" smtClean="0">
                <a:sym typeface="Wingdings" pitchFamily="2" charset="2"/>
              </a:rPr>
              <a:t>First factor a</a:t>
            </a:r>
            <a:r>
              <a:rPr lang="en-US" baseline="-25000" dirty="0" smtClean="0"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 as a product of 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pk</a:t>
            </a:r>
            <a:r>
              <a:rPr lang="en-US" dirty="0" smtClean="0">
                <a:sym typeface="Wingdings" pitchFamily="2" charset="2"/>
              </a:rPr>
              <a:t>, and essentially define </a:t>
            </a:r>
            <a:r>
              <a:rPr lang="en-US" dirty="0" err="1" smtClean="0">
                <a:latin typeface="Calibri"/>
                <a:sym typeface="Wingdings" pitchFamily="2" charset="2"/>
              </a:rPr>
              <a:t>W</a:t>
            </a:r>
            <a:r>
              <a:rPr lang="en-US" baseline="-25000" dirty="0" err="1" smtClean="0">
                <a:latin typeface="Calibri"/>
                <a:sym typeface="Wingdings" pitchFamily="2" charset="2"/>
              </a:rPr>
              <a:t>p</a:t>
            </a:r>
            <a:r>
              <a:rPr lang="en-US" dirty="0" smtClean="0">
                <a:latin typeface="Calibri"/>
                <a:sym typeface="Wingdings" pitchFamily="2" charset="2"/>
              </a:rPr>
              <a:t>(</a:t>
            </a:r>
            <a:r>
              <a:rPr lang="en-US" dirty="0" err="1" smtClean="0">
                <a:latin typeface="Calibri"/>
                <a:sym typeface="Wingdings" pitchFamily="2" charset="2"/>
              </a:rPr>
              <a:t>diag</a:t>
            </a:r>
            <a:r>
              <a:rPr lang="en-US" dirty="0" smtClean="0">
                <a:latin typeface="Calibri"/>
                <a:sym typeface="Wingdings" pitchFamily="2" charset="2"/>
              </a:rPr>
              <a:t>(pk,1</a:t>
            </a:r>
            <a:r>
              <a:rPr lang="en-US" dirty="0" smtClean="0">
                <a:sym typeface="Wingdings" pitchFamily="2" charset="2"/>
              </a:rPr>
              <a:t>))=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pk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Stephen D. Miller</a:t>
            </a:r>
          </a:p>
          <a:p>
            <a:r>
              <a:rPr lang="en-US" dirty="0" smtClean="0"/>
              <a:t>Rutgers University</a:t>
            </a:r>
          </a:p>
          <a:p>
            <a:endParaRPr lang="en-US" dirty="0" smtClean="0"/>
          </a:p>
          <a:p>
            <a:r>
              <a:rPr lang="en-US" dirty="0" smtClean="0"/>
              <a:t>Conference on Analytic Number Theory and Higher Rank Groups</a:t>
            </a:r>
          </a:p>
          <a:p>
            <a:r>
              <a:rPr lang="en-US" dirty="0" smtClean="0"/>
              <a:t>Courant Institute, May 19-23, 2008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Automorphic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distributions and analytic properties </a:t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of L-functions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b="1" smtClean="0">
                <a:solidFill>
                  <a:schemeClr val="bg1"/>
                </a:solidFill>
                <a:latin typeface="Arial Black" pitchFamily="34" charset="0"/>
              </a:rPr>
              <a:t>Lecture 3)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MSBM7"/>
              </a:rPr>
              <a:t>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5105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(Joint work with </a:t>
            </a:r>
            <a:r>
              <a:rPr lang="en-US" dirty="0" err="1" smtClean="0"/>
              <a:t>Wilfried</a:t>
            </a:r>
            <a:r>
              <a:rPr lang="en-US" dirty="0" smtClean="0"/>
              <a:t> </a:t>
            </a:r>
            <a:r>
              <a:rPr lang="en-US" dirty="0" err="1" smtClean="0"/>
              <a:t>Schmid</a:t>
            </a:r>
            <a:r>
              <a:rPr lang="en-US" dirty="0" smtClean="0"/>
              <a:t>, Harvard University)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sz="4000">
                <a:solidFill>
                  <a:srgbClr val="FF3939"/>
                </a:solidFill>
              </a:rPr>
              <a:t>Automorphic Distributions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000"/>
              <a:t>Suppose </a:t>
            </a:r>
            <a:r>
              <a:rPr lang="en-US" sz="2000">
                <a:solidFill>
                  <a:schemeClr val="hlink"/>
                </a:solidFill>
              </a:rPr>
              <a:t>G</a:t>
            </a:r>
            <a:r>
              <a:rPr lang="en-US" sz="2000"/>
              <a:t> = real points of a split reductive group defined over </a:t>
            </a:r>
            <a:r>
              <a:rPr lang="en-US" sz="2000">
                <a:latin typeface="msbm10" pitchFamily="34" charset="0"/>
              </a:rPr>
              <a:t>Q</a:t>
            </a:r>
            <a:r>
              <a:rPr lang="en-US" sz="2000"/>
              <a:t>.</a:t>
            </a:r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000"/>
              <a:t> </a:t>
            </a:r>
            <a:r>
              <a:rPr lang="en-US" sz="2000">
                <a:solidFill>
                  <a:srgbClr val="FF3939"/>
                </a:solidFill>
                <a:latin typeface="Symbol" pitchFamily="18" charset="2"/>
                <a:sym typeface="Symbol" pitchFamily="18" charset="2"/>
              </a:rPr>
              <a:t></a:t>
            </a:r>
            <a:r>
              <a:rPr lang="en-US" sz="2000"/>
              <a:t> </a:t>
            </a:r>
            <a:r>
              <a:rPr lang="en-US" sz="2000">
                <a:latin typeface="cmsy10" pitchFamily="34" charset="0"/>
              </a:rPr>
              <a:t>½</a:t>
            </a:r>
            <a:r>
              <a:rPr lang="en-US" sz="2000"/>
              <a:t> G = arithmetically defined subgroup</a:t>
            </a:r>
          </a:p>
          <a:p>
            <a:pPr lvl="1">
              <a:lnSpc>
                <a:spcPct val="95000"/>
              </a:lnSpc>
              <a:spcAft>
                <a:spcPct val="20000"/>
              </a:spcAft>
            </a:pPr>
            <a:r>
              <a:rPr lang="en-US" sz="1800"/>
              <a:t>e.g. </a:t>
            </a:r>
            <a:r>
              <a:rPr lang="en-US" sz="1800">
                <a:latin typeface="Symbol" pitchFamily="18" charset="2"/>
                <a:sym typeface="Symbol" pitchFamily="18" charset="2"/>
              </a:rPr>
              <a:t></a:t>
            </a:r>
            <a:r>
              <a:rPr lang="en-US" sz="1800"/>
              <a:t> = SL(n,</a:t>
            </a:r>
            <a:r>
              <a:rPr lang="en-US" sz="1800">
                <a:latin typeface="msbm10" pitchFamily="34" charset="0"/>
              </a:rPr>
              <a:t>Z</a:t>
            </a:r>
            <a:r>
              <a:rPr lang="en-US" sz="1800"/>
              <a:t>) </a:t>
            </a:r>
            <a:r>
              <a:rPr lang="en-US" sz="1800">
                <a:latin typeface="cmsy10" pitchFamily="34" charset="0"/>
              </a:rPr>
              <a:t>½</a:t>
            </a:r>
            <a:r>
              <a:rPr lang="en-US" sz="1800"/>
              <a:t> SL(n,</a:t>
            </a:r>
            <a:r>
              <a:rPr lang="en-US" sz="1800">
                <a:latin typeface="msbm10" pitchFamily="34" charset="0"/>
              </a:rPr>
              <a:t>R</a:t>
            </a:r>
            <a:r>
              <a:rPr lang="en-US" sz="1800"/>
              <a:t>)</a:t>
            </a:r>
          </a:p>
          <a:p>
            <a:pPr lvl="1">
              <a:lnSpc>
                <a:spcPct val="95000"/>
              </a:lnSpc>
              <a:spcAft>
                <a:spcPct val="20000"/>
              </a:spcAft>
            </a:pPr>
            <a:r>
              <a:rPr lang="en-US" sz="1800"/>
              <a:t>or    </a:t>
            </a:r>
            <a:r>
              <a:rPr lang="en-US" sz="1800">
                <a:latin typeface="Symbol" pitchFamily="18" charset="2"/>
                <a:sym typeface="Symbol" pitchFamily="18" charset="2"/>
              </a:rPr>
              <a:t></a:t>
            </a:r>
            <a:r>
              <a:rPr lang="en-US" sz="1800"/>
              <a:t> = GL(n,</a:t>
            </a:r>
            <a:r>
              <a:rPr lang="en-US" sz="1800">
                <a:latin typeface="msbm10" pitchFamily="34" charset="0"/>
              </a:rPr>
              <a:t>Z</a:t>
            </a:r>
            <a:r>
              <a:rPr lang="en-US" sz="1800"/>
              <a:t>) </a:t>
            </a:r>
            <a:r>
              <a:rPr lang="en-US" sz="1800">
                <a:latin typeface="cmsy10" pitchFamily="34" charset="0"/>
              </a:rPr>
              <a:t>½</a:t>
            </a:r>
            <a:r>
              <a:rPr lang="en-US" sz="1800"/>
              <a:t> GL(n,</a:t>
            </a:r>
            <a:r>
              <a:rPr lang="en-US" sz="1800">
                <a:latin typeface="msbm10" pitchFamily="34" charset="0"/>
              </a:rPr>
              <a:t>R</a:t>
            </a:r>
            <a:r>
              <a:rPr lang="en-US" sz="1800"/>
              <a:t>) 	      (if center taken into account appropriately)</a:t>
            </a:r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000"/>
              <a:t>An </a:t>
            </a:r>
            <a:r>
              <a:rPr lang="en-US" sz="2000">
                <a:solidFill>
                  <a:srgbClr val="003300"/>
                </a:solidFill>
              </a:rPr>
              <a:t>automorphic representation</a:t>
            </a:r>
            <a:r>
              <a:rPr lang="en-US" sz="2000"/>
              <a:t> is an embedding of a unitary irreducible representation     </a:t>
            </a:r>
            <a:r>
              <a:rPr lang="en-US" sz="2000">
                <a:solidFill>
                  <a:srgbClr val="663300"/>
                </a:solidFill>
              </a:rPr>
              <a:t>j : (</a:t>
            </a:r>
            <a:r>
              <a:rPr lang="en-US" sz="2000">
                <a:solidFill>
                  <a:srgbClr val="663300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000">
                <a:solidFill>
                  <a:srgbClr val="663300"/>
                </a:solidFill>
              </a:rPr>
              <a:t>,V) </a:t>
            </a:r>
            <a:r>
              <a:rPr lang="en-US" sz="2000">
                <a:solidFill>
                  <a:srgbClr val="663300"/>
                </a:solidFill>
                <a:latin typeface="cmsy10" pitchFamily="34" charset="0"/>
              </a:rPr>
              <a:t>!</a:t>
            </a:r>
            <a:r>
              <a:rPr lang="en-US" sz="2000">
                <a:solidFill>
                  <a:srgbClr val="663300"/>
                </a:solidFill>
              </a:rPr>
              <a:t> L</a:t>
            </a:r>
            <a:r>
              <a:rPr lang="en-US" sz="2000" baseline="30000">
                <a:solidFill>
                  <a:srgbClr val="663300"/>
                </a:solidFill>
              </a:rPr>
              <a:t>2</a:t>
            </a:r>
            <a:r>
              <a:rPr lang="en-US" sz="2000">
                <a:solidFill>
                  <a:srgbClr val="663300"/>
                </a:solidFill>
              </a:rPr>
              <a:t>(</a:t>
            </a:r>
            <a:r>
              <a:rPr lang="en-US" sz="2000">
                <a:solidFill>
                  <a:srgbClr val="663300"/>
                </a:solidFill>
                <a:latin typeface="Symbol" pitchFamily="18" charset="2"/>
                <a:sym typeface="Symbol" pitchFamily="18" charset="2"/>
              </a:rPr>
              <a:t></a:t>
            </a:r>
            <a:r>
              <a:rPr lang="en-US" sz="2000">
                <a:solidFill>
                  <a:srgbClr val="663300"/>
                </a:solidFill>
                <a:latin typeface="cmsy10" pitchFamily="34" charset="0"/>
                <a:sym typeface="Symbol" pitchFamily="18" charset="2"/>
              </a:rPr>
              <a:t>n</a:t>
            </a:r>
            <a:r>
              <a:rPr lang="en-US" sz="2000">
                <a:solidFill>
                  <a:srgbClr val="663300"/>
                </a:solidFill>
              </a:rPr>
              <a:t>G)</a:t>
            </a:r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000"/>
              <a:t>Under this G-invariant embedding j, the smooth vectors V</a:t>
            </a:r>
            <a:r>
              <a:rPr lang="en-US" sz="2000" baseline="30000">
                <a:latin typeface="cmsy10" pitchFamily="34" charset="0"/>
              </a:rPr>
              <a:t>1</a:t>
            </a:r>
            <a:r>
              <a:rPr lang="en-US" sz="2000"/>
              <a:t> are sent to C</a:t>
            </a:r>
            <a:r>
              <a:rPr lang="en-US" sz="2000" baseline="30000">
                <a:latin typeface="cmsy10" pitchFamily="34" charset="0"/>
              </a:rPr>
              <a:t>1</a:t>
            </a:r>
            <a:r>
              <a:rPr lang="en-US" sz="2000"/>
              <a:t>(</a:t>
            </a:r>
            <a:r>
              <a:rPr lang="en-US" sz="2000">
                <a:latin typeface="Symbol" pitchFamily="18" charset="2"/>
                <a:sym typeface="Symbol" pitchFamily="18" charset="2"/>
              </a:rPr>
              <a:t></a:t>
            </a:r>
            <a:r>
              <a:rPr lang="en-US" sz="2000">
                <a:latin typeface="cmsy10" pitchFamily="34" charset="0"/>
                <a:sym typeface="Symbol" pitchFamily="18" charset="2"/>
              </a:rPr>
              <a:t>n</a:t>
            </a:r>
            <a:r>
              <a:rPr lang="en-US" sz="2000"/>
              <a:t>G).</a:t>
            </a:r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000"/>
              <a:t>Consider the “evaluation at the identity” map 	</a:t>
            </a:r>
          </a:p>
          <a:p>
            <a:pPr lvl="1">
              <a:lnSpc>
                <a:spcPct val="95000"/>
              </a:lnSpc>
              <a:spcAft>
                <a:spcPct val="20000"/>
              </a:spcAft>
            </a:pPr>
            <a:r>
              <a:rPr lang="en-US" sz="1800"/>
              <a:t> </a:t>
            </a:r>
            <a:r>
              <a:rPr lang="en-US" sz="1800" b="1">
                <a:solidFill>
                  <a:srgbClr val="FF3939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sz="1800" b="1">
                <a:solidFill>
                  <a:srgbClr val="FF3939"/>
                </a:solidFill>
              </a:rPr>
              <a:t>: v </a:t>
            </a:r>
            <a:r>
              <a:rPr lang="en-US" sz="1800" b="1">
                <a:solidFill>
                  <a:srgbClr val="FF3939"/>
                </a:solidFill>
                <a:latin typeface="MT Extra" pitchFamily="18" charset="2"/>
                <a:sym typeface="MT Extra" pitchFamily="18" charset="2"/>
              </a:rPr>
              <a:t></a:t>
            </a:r>
            <a:r>
              <a:rPr lang="en-US" sz="1800" b="1">
                <a:solidFill>
                  <a:srgbClr val="FF3939"/>
                </a:solidFill>
              </a:rPr>
              <a:t> j(v)(e)</a:t>
            </a:r>
          </a:p>
          <a:p>
            <a:pPr lvl="1">
              <a:lnSpc>
                <a:spcPct val="95000"/>
              </a:lnSpc>
              <a:spcAft>
                <a:spcPct val="20000"/>
              </a:spcAft>
            </a:pPr>
            <a:r>
              <a:rPr lang="en-US" sz="1800"/>
              <a:t>which is a continuous linear functional on V</a:t>
            </a:r>
            <a:r>
              <a:rPr lang="en-US" sz="1800" baseline="30000">
                <a:latin typeface="cmsy10" pitchFamily="34" charset="0"/>
              </a:rPr>
              <a:t>1</a:t>
            </a:r>
            <a:r>
              <a:rPr lang="en-US" sz="1800"/>
              <a:t> (with its natural Frechet topology).</a:t>
            </a:r>
          </a:p>
          <a:p>
            <a:pPr lvl="1">
              <a:lnSpc>
                <a:spcPct val="95000"/>
              </a:lnSpc>
              <a:spcAft>
                <a:spcPct val="20000"/>
              </a:spcAft>
            </a:pPr>
            <a:r>
              <a:rPr lang="en-US" sz="1800"/>
              <a:t>Upshot: </a:t>
            </a:r>
            <a:r>
              <a:rPr lang="en-US" sz="1800">
                <a:latin typeface="Symbol" pitchFamily="18" charset="2"/>
                <a:sym typeface="Symbol" pitchFamily="18" charset="2"/>
              </a:rPr>
              <a:t> </a:t>
            </a:r>
            <a:r>
              <a:rPr lang="en-US" sz="1800">
                <a:latin typeface="cmsy10" pitchFamily="34" charset="0"/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 ((V’)</a:t>
            </a:r>
            <a:r>
              <a:rPr lang="en-US" sz="1800" baseline="30000">
                <a:sym typeface="Symbol" pitchFamily="18" charset="2"/>
              </a:rPr>
              <a:t>-</a:t>
            </a:r>
            <a:r>
              <a:rPr lang="en-US" sz="1800" baseline="30000">
                <a:latin typeface="cmsy10" pitchFamily="34" charset="0"/>
                <a:sym typeface="Symbol" pitchFamily="18" charset="2"/>
              </a:rPr>
              <a:t>1</a:t>
            </a:r>
            <a:r>
              <a:rPr lang="en-US" sz="1800">
                <a:sym typeface="Symbol" pitchFamily="18" charset="2"/>
              </a:rPr>
              <a:t>)</a:t>
            </a:r>
            <a:r>
              <a:rPr lang="en-US" sz="1800" baseline="30000">
                <a:latin typeface="Symbol" pitchFamily="18" charset="2"/>
                <a:sym typeface="Symbol" pitchFamily="18" charset="2"/>
              </a:rPr>
              <a:t> </a:t>
            </a:r>
            <a:r>
              <a:rPr lang="en-US" sz="1800">
                <a:latin typeface="Symbol" pitchFamily="18" charset="2"/>
                <a:sym typeface="Symbol" pitchFamily="18" charset="2"/>
              </a:rPr>
              <a:t>  -  </a:t>
            </a:r>
            <a:r>
              <a:rPr lang="en-US" sz="1800">
                <a:sym typeface="Symbol" pitchFamily="18" charset="2"/>
              </a:rPr>
              <a:t>a </a:t>
            </a:r>
            <a:r>
              <a:rPr lang="en-US" sz="1800">
                <a:latin typeface="Symbol" pitchFamily="18" charset="2"/>
                <a:sym typeface="Symbol" pitchFamily="18" charset="2"/>
              </a:rPr>
              <a:t></a:t>
            </a:r>
            <a:r>
              <a:rPr lang="en-US" sz="1800">
                <a:sym typeface="Symbol" pitchFamily="18" charset="2"/>
              </a:rPr>
              <a:t>-invariant distribution vector for the dual representation.</a:t>
            </a:r>
          </a:p>
          <a:p>
            <a:pPr>
              <a:lnSpc>
                <a:spcPct val="95000"/>
              </a:lnSpc>
              <a:spcAft>
                <a:spcPct val="20000"/>
              </a:spcAft>
            </a:pPr>
            <a:r>
              <a:rPr lang="en-US" sz="2000">
                <a:sym typeface="Symbol" pitchFamily="18" charset="2"/>
              </a:rPr>
              <a:t>Because (</a:t>
            </a:r>
            <a:r>
              <a:rPr lang="en-US" sz="2000">
                <a:latin typeface="Symbol" pitchFamily="18" charset="2"/>
                <a:sym typeface="Symbol" pitchFamily="18" charset="2"/>
              </a:rPr>
              <a:t></a:t>
            </a:r>
            <a:r>
              <a:rPr lang="en-US" sz="2000">
                <a:sym typeface="Symbol" pitchFamily="18" charset="2"/>
              </a:rPr>
              <a:t>,V) and (</a:t>
            </a:r>
            <a:r>
              <a:rPr lang="en-US" sz="2000">
                <a:latin typeface="Symbol" pitchFamily="18" charset="2"/>
                <a:sym typeface="Symbol" pitchFamily="18" charset="2"/>
              </a:rPr>
              <a:t></a:t>
            </a:r>
            <a:r>
              <a:rPr lang="en-US" sz="2000">
                <a:sym typeface="Symbol" pitchFamily="18" charset="2"/>
              </a:rPr>
              <a:t>’,V’) play symmetric roles, we may switch them and henceforth assume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</a:t>
            </a:r>
            <a:r>
              <a:rPr lang="en-US" sz="2000">
                <a:sym typeface="Symbol" pitchFamily="18" charset="2"/>
              </a:rPr>
              <a:t> </a:t>
            </a:r>
            <a:r>
              <a:rPr lang="en-US" sz="2000">
                <a:latin typeface="cmsy10" pitchFamily="34" charset="0"/>
                <a:sym typeface="Symbol" pitchFamily="18" charset="2"/>
              </a:rPr>
              <a:t>2</a:t>
            </a:r>
            <a:r>
              <a:rPr lang="en-US" sz="2000">
                <a:sym typeface="Symbol" pitchFamily="18" charset="2"/>
              </a:rPr>
              <a:t> </a:t>
            </a:r>
            <a:r>
              <a:rPr lang="en-US" sz="2000">
                <a:solidFill>
                  <a:srgbClr val="4304B4"/>
                </a:solidFill>
                <a:sym typeface="Symbol" pitchFamily="18" charset="2"/>
              </a:rPr>
              <a:t>(V</a:t>
            </a:r>
            <a:r>
              <a:rPr lang="en-US" sz="2000" baseline="30000">
                <a:solidFill>
                  <a:srgbClr val="4304B4"/>
                </a:solidFill>
                <a:sym typeface="Symbol" pitchFamily="18" charset="2"/>
              </a:rPr>
              <a:t>-</a:t>
            </a:r>
            <a:r>
              <a:rPr lang="en-US" sz="2000" baseline="30000">
                <a:solidFill>
                  <a:srgbClr val="4304B4"/>
                </a:solidFill>
                <a:latin typeface="cmsy10" pitchFamily="34" charset="0"/>
                <a:sym typeface="Symbol" pitchFamily="18" charset="2"/>
              </a:rPr>
              <a:t>1</a:t>
            </a:r>
            <a:r>
              <a:rPr lang="en-US" sz="2000">
                <a:solidFill>
                  <a:srgbClr val="4304B4"/>
                </a:solidFill>
                <a:sym typeface="Symbol" pitchFamily="18" charset="2"/>
              </a:rPr>
              <a:t>)</a:t>
            </a:r>
            <a:r>
              <a:rPr lang="en-US" sz="2000" baseline="30000">
                <a:solidFill>
                  <a:srgbClr val="4304B4"/>
                </a:solidFill>
                <a:latin typeface="Symbol" pitchFamily="18" charset="2"/>
                <a:sym typeface="Symbol" pitchFamily="18" charset="2"/>
              </a:rPr>
              <a:t></a:t>
            </a:r>
            <a:r>
              <a:rPr lang="en-US" sz="2000">
                <a:solidFill>
                  <a:srgbClr val="4304B4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/>
          <a:lstStyle/>
          <a:p>
            <a:r>
              <a:rPr lang="en-US" sz="4000">
                <a:solidFill>
                  <a:srgbClr val="FF3939"/>
                </a:solidFill>
              </a:rPr>
              <a:t>Some advantages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r>
              <a:rPr lang="en-US" sz="2400" dirty="0"/>
              <a:t>The study of </a:t>
            </a:r>
            <a:r>
              <a:rPr lang="en-US" sz="2400" dirty="0" err="1"/>
              <a:t>automorphic</a:t>
            </a:r>
            <a:r>
              <a:rPr lang="en-US" sz="2400" dirty="0"/>
              <a:t> distributions is equivalent to the study of </a:t>
            </a:r>
            <a:r>
              <a:rPr lang="en-US" sz="2400" dirty="0" err="1"/>
              <a:t>automorphic</a:t>
            </a:r>
            <a:r>
              <a:rPr lang="en-US" sz="2400" dirty="0"/>
              <a:t> forms.</a:t>
            </a:r>
          </a:p>
          <a:p>
            <a:r>
              <a:rPr lang="en-US" sz="2400" dirty="0"/>
              <a:t>It appears many analytic phenomena are easier to see than in classical approaches:</a:t>
            </a:r>
          </a:p>
          <a:p>
            <a:pPr lvl="1"/>
            <a:r>
              <a:rPr lang="en-US" sz="2000" dirty="0"/>
              <a:t>For example,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>
              <a:buFontTx/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However, this technique is not well suited to studying forms varying over a spectrum, just an individual form.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28600" y="4114800"/>
            <a:ext cx="29956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Automorphic form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200400" y="3200400"/>
            <a:ext cx="3276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Whittaker expansion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362200" y="4800600"/>
            <a:ext cx="4572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L-functions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5791200" y="3733800"/>
            <a:ext cx="32004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Summation Formulas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3886200" y="3581400"/>
            <a:ext cx="1828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4304B4"/>
                </a:solidFill>
              </a:rPr>
              <a:t>(messy)</a:t>
            </a:r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 flipV="1">
            <a:off x="2743200" y="3581400"/>
            <a:ext cx="762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4648200" y="3962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5638800" y="3657600"/>
            <a:ext cx="8382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0062" name="WordArt 14"/>
          <p:cNvSpPr>
            <a:spLocks noChangeArrowheads="1" noChangeShapeType="1" noTextEdit="1"/>
          </p:cNvSpPr>
          <p:nvPr/>
        </p:nvSpPr>
        <p:spPr bwMode="auto">
          <a:xfrm>
            <a:off x="4495800" y="4191000"/>
            <a:ext cx="266700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Hard</a:t>
            </a:r>
          </a:p>
        </p:txBody>
      </p:sp>
      <p:sp>
        <p:nvSpPr>
          <p:cNvPr id="130063" name="WordArt 15"/>
          <p:cNvSpPr>
            <a:spLocks noChangeArrowheads="1" noChangeShapeType="1" noTextEdit="1"/>
          </p:cNvSpPr>
          <p:nvPr/>
        </p:nvSpPr>
        <p:spPr bwMode="auto">
          <a:xfrm>
            <a:off x="5791200" y="3810000"/>
            <a:ext cx="266700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Hard</a:t>
            </a:r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2133600" y="4572000"/>
            <a:ext cx="1524000" cy="45720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>
            <a:off x="3276600" y="4419600"/>
            <a:ext cx="3200400" cy="7620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0067" name="WordArt 19"/>
          <p:cNvSpPr>
            <a:spLocks noChangeArrowheads="1" noChangeShapeType="1" noTextEdit="1"/>
          </p:cNvSpPr>
          <p:nvPr/>
        </p:nvSpPr>
        <p:spPr bwMode="auto">
          <a:xfrm>
            <a:off x="2743200" y="4724400"/>
            <a:ext cx="342900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Easy?</a:t>
            </a:r>
          </a:p>
        </p:txBody>
      </p:sp>
      <p:sp>
        <p:nvSpPr>
          <p:cNvPr id="130069" name="WordArt 21"/>
          <p:cNvSpPr>
            <a:spLocks noChangeArrowheads="1" noChangeShapeType="1" noTextEdit="1"/>
          </p:cNvSpPr>
          <p:nvPr/>
        </p:nvSpPr>
        <p:spPr bwMode="auto">
          <a:xfrm>
            <a:off x="5486400" y="4419600"/>
            <a:ext cx="3429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Easy?</a:t>
            </a:r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V="1">
            <a:off x="5562600" y="4648200"/>
            <a:ext cx="1905000" cy="53340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0072" name="WordArt 24"/>
          <p:cNvSpPr>
            <a:spLocks noChangeArrowheads="1" noChangeShapeType="1" noTextEdit="1"/>
          </p:cNvSpPr>
          <p:nvPr/>
        </p:nvSpPr>
        <p:spPr bwMode="auto">
          <a:xfrm>
            <a:off x="6248400" y="4876800"/>
            <a:ext cx="342900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Easy?</a:t>
            </a:r>
          </a:p>
        </p:txBody>
      </p:sp>
      <p:sp>
        <p:nvSpPr>
          <p:cNvPr id="130074" name="Line 26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130054" grpId="0"/>
      <p:bldP spid="130055" grpId="0"/>
      <p:bldP spid="130056" grpId="0"/>
      <p:bldP spid="130057" grpId="0"/>
      <p:bldP spid="130058" grpId="0" animBg="1"/>
      <p:bldP spid="130059" grpId="0" animBg="1"/>
      <p:bldP spid="130061" grpId="0" animBg="1"/>
      <p:bldP spid="130062" grpId="0" animBg="1"/>
      <p:bldP spid="130063" grpId="0" animBg="1"/>
      <p:bldP spid="130065" grpId="0" animBg="1"/>
      <p:bldP spid="130066" grpId="0" animBg="1"/>
      <p:bldP spid="130067" grpId="0" animBg="1"/>
      <p:bldP spid="130069" grpId="0" animBg="1"/>
      <p:bldP spid="130070" grpId="0" animBg="1"/>
      <p:bldP spid="1300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famous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Jacobi Theta function</a:t>
            </a:r>
            <a:br>
              <a:rPr lang="en-US" dirty="0" smtClean="0"/>
            </a:br>
            <a:r>
              <a:rPr lang="en-US" dirty="0" smtClean="0"/>
              <a:t> is a weight ½ form for </a:t>
            </a:r>
            <a:r>
              <a:rPr lang="en-US" dirty="0" smtClean="0">
                <a:latin typeface="cmmi10"/>
              </a:rPr>
              <a:t>¡</a:t>
            </a:r>
            <a:r>
              <a:rPr lang="en-US" baseline="-25000" dirty="0" smtClean="0">
                <a:latin typeface="cmmi10"/>
              </a:rPr>
              <a:t>0</a:t>
            </a:r>
            <a:r>
              <a:rPr lang="en-US" dirty="0" smtClean="0"/>
              <a:t>(4)</a:t>
            </a:r>
          </a:p>
          <a:p>
            <a:r>
              <a:rPr lang="en-US" dirty="0" smtClean="0"/>
              <a:t>Eisenstein series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dirty="0" smtClean="0"/>
              <a:t>(</a:t>
            </a:r>
            <a:r>
              <a:rPr lang="en-US" dirty="0" err="1" smtClean="0"/>
              <a:t>cz+d</a:t>
            </a:r>
            <a:r>
              <a:rPr lang="en-US" dirty="0" smtClean="0">
                <a:latin typeface="Calibri"/>
              </a:rPr>
              <a:t>)</a:t>
            </a:r>
            <a:r>
              <a:rPr lang="en-US" baseline="30000" dirty="0" smtClean="0">
                <a:latin typeface="Calibri"/>
              </a:rPr>
              <a:t>-</a:t>
            </a:r>
            <a:r>
              <a:rPr lang="en-US" baseline="30000" dirty="0" smtClean="0"/>
              <a:t>k</a:t>
            </a:r>
            <a:r>
              <a:rPr lang="en-US" baseline="30000" dirty="0"/>
              <a:t> </a:t>
            </a:r>
            <a:endParaRPr lang="en-US" baseline="30000" dirty="0" smtClean="0"/>
          </a:p>
          <a:p>
            <a:r>
              <a:rPr lang="en-US" dirty="0" err="1" smtClean="0"/>
              <a:t>Ramanujan</a:t>
            </a:r>
            <a:r>
              <a:rPr lang="en-US" dirty="0" smtClean="0"/>
              <a:t> </a:t>
            </a:r>
            <a:r>
              <a:rPr lang="en-US" dirty="0" smtClean="0">
                <a:latin typeface="cmr10" pitchFamily="34" charset="0"/>
              </a:rPr>
              <a:t>¢</a:t>
            </a:r>
            <a:r>
              <a:rPr lang="en-US" dirty="0" smtClean="0"/>
              <a:t> form</a:t>
            </a:r>
          </a:p>
          <a:p>
            <a:r>
              <a:rPr lang="en-US" dirty="0" smtClean="0"/>
              <a:t>Cusp form means vanishes in all cusps, or equivalently </a:t>
            </a:r>
            <a:r>
              <a:rPr lang="en-US" dirty="0" smtClean="0">
                <a:latin typeface="Calibri"/>
              </a:rPr>
              <a:t>c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>
                <a:latin typeface="Calibri"/>
              </a:rPr>
              <a:t>=0</a:t>
            </a:r>
            <a:r>
              <a:rPr lang="en-US" dirty="0" smtClean="0"/>
              <a:t> in all cusps.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5867400" y="2590800"/>
          <a:ext cx="3160713" cy="2792413"/>
        </p:xfrm>
        <a:graphic>
          <a:graphicData uri="http://schemas.openxmlformats.org/presentationml/2006/ole">
            <p:oleObj spid="_x0000_s1026" name="Bitmap Image" r:id="rId4" imgW="6058746" imgH="5353797" progId="PBrush">
              <p:embed/>
            </p:oleObj>
          </a:graphicData>
        </a:graphic>
      </p:graphicFrame>
      <p:pic>
        <p:nvPicPr>
          <p:cNvPr id="6" name="Picture 5" descr="figur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1524000"/>
            <a:ext cx="3962031" cy="7250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/>
          <a:lstStyle/>
          <a:p>
            <a:r>
              <a:rPr lang="en-US" sz="3600" dirty="0">
                <a:solidFill>
                  <a:srgbClr val="FF3939"/>
                </a:solidFill>
              </a:rPr>
              <a:t>The line model for GL(2,</a:t>
            </a:r>
            <a:r>
              <a:rPr lang="en-US" sz="3600" dirty="0">
                <a:solidFill>
                  <a:srgbClr val="FF3939"/>
                </a:solidFill>
                <a:latin typeface="msbm10" pitchFamily="34" charset="0"/>
              </a:rPr>
              <a:t>R</a:t>
            </a:r>
            <a:r>
              <a:rPr lang="en-US" sz="3600" dirty="0">
                <a:solidFill>
                  <a:srgbClr val="FF3939"/>
                </a:solidFill>
              </a:rPr>
              <a:t>)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Here N is one dimensional, isomorphic to </a:t>
            </a:r>
            <a:r>
              <a:rPr lang="en-US" sz="2800" dirty="0">
                <a:latin typeface="msbm10" pitchFamily="34" charset="0"/>
              </a:rPr>
              <a:t>R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N</a:t>
            </a:r>
            <a:r>
              <a:rPr lang="en-US" sz="2800" dirty="0">
                <a:latin typeface="cmsy10" pitchFamily="34" charset="0"/>
              </a:rPr>
              <a:t>Å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</a:t>
            </a:r>
            <a:r>
              <a:rPr lang="en-US" sz="2800" dirty="0"/>
              <a:t> </a:t>
            </a:r>
            <a:r>
              <a:rPr lang="en-US" sz="2800" dirty="0">
                <a:latin typeface="cmsy10" pitchFamily="34" charset="0"/>
              </a:rPr>
              <a:t>'</a:t>
            </a:r>
            <a:r>
              <a:rPr lang="en-US" sz="2800" dirty="0"/>
              <a:t> </a:t>
            </a:r>
            <a:r>
              <a:rPr lang="en-US" sz="2800" dirty="0">
                <a:latin typeface="msbm10" pitchFamily="34" charset="0"/>
              </a:rPr>
              <a:t>Z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So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</a:t>
            </a:r>
            <a:r>
              <a:rPr lang="en-US" sz="2800" dirty="0"/>
              <a:t> </a:t>
            </a:r>
            <a:r>
              <a:rPr lang="en-US" sz="2800" dirty="0">
                <a:latin typeface="cmsy10" pitchFamily="34" charset="0"/>
              </a:rPr>
              <a:t>2</a:t>
            </a:r>
            <a:r>
              <a:rPr lang="en-US" sz="2800" dirty="0"/>
              <a:t> C</a:t>
            </a:r>
            <a:r>
              <a:rPr lang="en-US" sz="2800" baseline="30000" dirty="0"/>
              <a:t>-</a:t>
            </a:r>
            <a:r>
              <a:rPr lang="en-US" sz="2800" baseline="30000" dirty="0">
                <a:latin typeface="cmsy10" pitchFamily="34" charset="0"/>
              </a:rPr>
              <a:t>1</a:t>
            </a:r>
            <a:r>
              <a:rPr lang="en-US" sz="2800" dirty="0"/>
              <a:t>(</a:t>
            </a:r>
            <a:r>
              <a:rPr lang="en-US" sz="2800" dirty="0" err="1">
                <a:latin typeface="msbm10" pitchFamily="34" charset="0"/>
              </a:rPr>
              <a:t>Z</a:t>
            </a:r>
            <a:r>
              <a:rPr lang="en-US" sz="2800" dirty="0" err="1">
                <a:latin typeface="cmsy10" pitchFamily="34" charset="0"/>
              </a:rPr>
              <a:t>n</a:t>
            </a:r>
            <a:r>
              <a:rPr lang="en-US" sz="2800" dirty="0" err="1">
                <a:latin typeface="msbm10" pitchFamily="34" charset="0"/>
              </a:rPr>
              <a:t>R</a:t>
            </a:r>
            <a:r>
              <a:rPr lang="en-US" sz="2800" dirty="0"/>
              <a:t>) is a </a:t>
            </a:r>
            <a:r>
              <a:rPr lang="en-US" sz="2800" dirty="0" smtClean="0"/>
              <a:t>periodic distribution, </a:t>
            </a:r>
            <a:r>
              <a:rPr lang="en-US" sz="2800" dirty="0"/>
              <a:t>hence has a Fourier expansion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2400" dirty="0"/>
              <a:t>                 </a:t>
            </a:r>
            <a:r>
              <a:rPr lang="en-US" sz="2400" dirty="0">
                <a:solidFill>
                  <a:srgbClr val="4304B4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sz="2400" dirty="0">
                <a:solidFill>
                  <a:srgbClr val="4304B4"/>
                </a:solidFill>
              </a:rPr>
              <a:t>(x) = </a:t>
            </a:r>
            <a:r>
              <a:rPr lang="en-US" sz="2400" dirty="0">
                <a:solidFill>
                  <a:srgbClr val="4304B4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baseline="-25000" dirty="0">
                <a:solidFill>
                  <a:srgbClr val="4304B4"/>
                </a:solidFill>
                <a:sym typeface="Symbol" pitchFamily="18" charset="2"/>
              </a:rPr>
              <a:t>n</a:t>
            </a:r>
            <a:r>
              <a:rPr lang="en-US" sz="2400" baseline="-25000" dirty="0">
                <a:solidFill>
                  <a:srgbClr val="4304B4"/>
                </a:solidFill>
                <a:latin typeface="cmsy10" pitchFamily="34" charset="0"/>
                <a:sym typeface="Symbol" pitchFamily="18" charset="2"/>
              </a:rPr>
              <a:t>2</a:t>
            </a:r>
            <a:r>
              <a:rPr lang="en-US" sz="2400" baseline="-25000" dirty="0">
                <a:solidFill>
                  <a:srgbClr val="4304B4"/>
                </a:solidFill>
                <a:sym typeface="Symbol" pitchFamily="18" charset="2"/>
              </a:rPr>
              <a:t> </a:t>
            </a:r>
            <a:r>
              <a:rPr lang="en-US" sz="2400" baseline="-25000" dirty="0">
                <a:solidFill>
                  <a:srgbClr val="4304B4"/>
                </a:solidFill>
                <a:latin typeface="msbm10" pitchFamily="34" charset="0"/>
                <a:sym typeface="Symbol" pitchFamily="18" charset="2"/>
              </a:rPr>
              <a:t>Z</a:t>
            </a:r>
            <a:r>
              <a:rPr lang="en-US" sz="2400" dirty="0">
                <a:solidFill>
                  <a:srgbClr val="4304B4"/>
                </a:solidFill>
              </a:rPr>
              <a:t> </a:t>
            </a:r>
            <a:r>
              <a:rPr lang="en-US" sz="2400" dirty="0" err="1">
                <a:solidFill>
                  <a:srgbClr val="4304B4"/>
                </a:solidFill>
              </a:rPr>
              <a:t>c</a:t>
            </a:r>
            <a:r>
              <a:rPr lang="en-US" sz="2400" baseline="-25000" dirty="0" err="1">
                <a:solidFill>
                  <a:srgbClr val="4304B4"/>
                </a:solidFill>
              </a:rPr>
              <a:t>n</a:t>
            </a:r>
            <a:r>
              <a:rPr lang="en-US" sz="2400" dirty="0">
                <a:solidFill>
                  <a:srgbClr val="4304B4"/>
                </a:solidFill>
              </a:rPr>
              <a:t> e(</a:t>
            </a:r>
            <a:r>
              <a:rPr lang="en-US" sz="2400" dirty="0" err="1">
                <a:solidFill>
                  <a:srgbClr val="4304B4"/>
                </a:solidFill>
              </a:rPr>
              <a:t>nx</a:t>
            </a:r>
            <a:r>
              <a:rPr lang="en-US" sz="2400" dirty="0">
                <a:solidFill>
                  <a:srgbClr val="4304B4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2800" dirty="0"/>
              <a:t>   with e(x) = e</a:t>
            </a:r>
            <a:r>
              <a:rPr lang="en-US" sz="2800" baseline="30000" dirty="0"/>
              <a:t>2</a:t>
            </a:r>
            <a:r>
              <a:rPr lang="en-US" sz="2800" baseline="30000" dirty="0"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baseline="30000" dirty="0">
                <a:sym typeface="Symbol" pitchFamily="18" charset="2"/>
              </a:rPr>
              <a:t> </a:t>
            </a:r>
            <a:r>
              <a:rPr lang="en-US" sz="2800" baseline="30000" dirty="0" err="1">
                <a:sym typeface="Symbol" pitchFamily="18" charset="2"/>
              </a:rPr>
              <a:t>i</a:t>
            </a:r>
            <a:r>
              <a:rPr lang="en-US" sz="2800" baseline="30000" dirty="0">
                <a:sym typeface="Symbol" pitchFamily="18" charset="2"/>
              </a:rPr>
              <a:t> x </a:t>
            </a:r>
            <a:r>
              <a:rPr lang="en-US" sz="2800" dirty="0"/>
              <a:t>and some coefficients </a:t>
            </a:r>
            <a:r>
              <a:rPr lang="en-US" sz="2800" dirty="0" err="1"/>
              <a:t>c</a:t>
            </a:r>
            <a:r>
              <a:rPr lang="en-US" sz="2800" baseline="-25000" dirty="0" err="1"/>
              <a:t>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The G-action in the line model is 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Therefore:</a:t>
            </a:r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>
            <a:off x="152400" y="8382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3139" name="Picture 19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5038" y="5122863"/>
            <a:ext cx="6821487" cy="67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3141" name="Picture 21" descr="figu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6172200"/>
            <a:ext cx="6705600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>
                <a:solidFill>
                  <a:srgbClr val="FF3939"/>
                </a:solidFill>
              </a:rPr>
              <a:t>Forming distributions from holomorphic forms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4038600" cy="4678363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US" sz="1800">
              <a:solidFill>
                <a:srgbClr val="6699FF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en-US" sz="1800"/>
              <a:t>In general start with a </a:t>
            </a:r>
            <a:r>
              <a:rPr lang="en-US" sz="1800" i="1"/>
              <a:t>q</a:t>
            </a:r>
            <a:r>
              <a:rPr lang="en-US" sz="1800"/>
              <a:t>-expansion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295400" y="23622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Restrict to x-axis: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5000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</a:rPr>
              <a:t>Here </a:t>
            </a:r>
            <a:r>
              <a:rPr lang="en-US" sz="1800">
                <a:solidFill>
                  <a:srgbClr val="003300"/>
                </a:solidFill>
              </a:rPr>
              <a:t>c</a:t>
            </a:r>
            <a:r>
              <a:rPr lang="en-US" sz="1800" baseline="-25000">
                <a:solidFill>
                  <a:srgbClr val="003300"/>
                </a:solidFill>
              </a:rPr>
              <a:t>n</a:t>
            </a:r>
            <a:r>
              <a:rPr lang="en-US" sz="1800">
                <a:solidFill>
                  <a:srgbClr val="003300"/>
                </a:solidFill>
              </a:rPr>
              <a:t> = a</a:t>
            </a:r>
            <a:r>
              <a:rPr lang="en-US" sz="1800" baseline="-25000">
                <a:solidFill>
                  <a:srgbClr val="003300"/>
                </a:solidFill>
              </a:rPr>
              <a:t>n</a:t>
            </a:r>
            <a:r>
              <a:rPr lang="en-US" sz="1800">
                <a:solidFill>
                  <a:srgbClr val="003300"/>
                </a:solidFill>
              </a:rPr>
              <a:t> n</a:t>
            </a:r>
            <a:r>
              <a:rPr lang="en-US" sz="1800" baseline="30000">
                <a:solidFill>
                  <a:srgbClr val="003300"/>
                </a:solidFill>
              </a:rPr>
              <a:t>(k-1)/2</a:t>
            </a:r>
            <a:r>
              <a:rPr lang="en-US" sz="1800">
                <a:solidFill>
                  <a:schemeClr val="tx1"/>
                </a:solidFill>
              </a:rPr>
              <a:t>, where k is the weight.</a:t>
            </a:r>
          </a:p>
          <a:p>
            <a:pPr algn="l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</a:rPr>
              <a:t>The distribution  </a:t>
            </a:r>
            <a:r>
              <a:rPr lang="en-US" sz="18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sz="1800">
                <a:solidFill>
                  <a:schemeClr val="tx1"/>
                </a:solidFill>
                <a:latin typeface="Math1"/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 inherits automorphy from F  :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914400" y="4495800"/>
            <a:ext cx="352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If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762000" y="5410200"/>
            <a:ext cx="777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then</a:t>
            </a:r>
          </a:p>
        </p:txBody>
      </p:sp>
      <p:pic>
        <p:nvPicPr>
          <p:cNvPr id="116751" name="Picture 15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143000"/>
            <a:ext cx="4800600" cy="741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52400" y="7620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6753" name="Picture 17" descr="figu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286000"/>
            <a:ext cx="4876800" cy="757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6754" name="Picture 18" descr="figu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495800"/>
            <a:ext cx="5030788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6755" name="Picture 19" descr="figu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8" y="5513388"/>
            <a:ext cx="5394325" cy="63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  <p:bldP spid="116740" grpId="0"/>
      <p:bldP spid="116744" grpId="0"/>
      <p:bldP spid="1167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sz="4000">
                <a:solidFill>
                  <a:srgbClr val="FF3939"/>
                </a:solidFill>
              </a:rPr>
              <a:t>For Maass forms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57150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dirty="0"/>
              <a:t>Start with classical Fourier expansion</a:t>
            </a:r>
          </a:p>
          <a:p>
            <a:pPr marL="609600" indent="-609600">
              <a:lnSpc>
                <a:spcPct val="90000"/>
              </a:lnSpc>
            </a:pPr>
            <a:endParaRPr lang="en-US" sz="2400" dirty="0"/>
          </a:p>
          <a:p>
            <a:pPr marL="609600" indent="-609600">
              <a:lnSpc>
                <a:spcPct val="90000"/>
              </a:lnSpc>
            </a:pPr>
            <a:endParaRPr lang="en-US" sz="2400" dirty="0"/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Get boundary distribution</a:t>
            </a:r>
          </a:p>
          <a:p>
            <a:pPr marL="609600" indent="-609600">
              <a:lnSpc>
                <a:spcPct val="90000"/>
              </a:lnSpc>
            </a:pP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                                                                </a:t>
            </a:r>
            <a:r>
              <a:rPr lang="en-US" sz="2400" dirty="0" smtClean="0"/>
              <a:t>                  where </a:t>
            </a:r>
            <a:r>
              <a:rPr lang="en-US" sz="2400" dirty="0"/>
              <a:t>again </a:t>
            </a:r>
            <a:r>
              <a:rPr lang="en-US" sz="2400" dirty="0" err="1">
                <a:solidFill>
                  <a:srgbClr val="003300"/>
                </a:solidFill>
              </a:rPr>
              <a:t>c</a:t>
            </a:r>
            <a:r>
              <a:rPr lang="en-US" sz="2400" baseline="-25000" dirty="0" err="1">
                <a:solidFill>
                  <a:srgbClr val="003300"/>
                </a:solidFill>
              </a:rPr>
              <a:t>n</a:t>
            </a:r>
            <a:r>
              <a:rPr lang="en-US" sz="2400" dirty="0">
                <a:solidFill>
                  <a:srgbClr val="003300"/>
                </a:solidFill>
              </a:rPr>
              <a:t> = a</a:t>
            </a:r>
            <a:r>
              <a:rPr lang="en-US" sz="2400" baseline="-25000" dirty="0">
                <a:solidFill>
                  <a:srgbClr val="003300"/>
                </a:solidFill>
              </a:rPr>
              <a:t>n</a:t>
            </a:r>
            <a:r>
              <a:rPr lang="en-US" sz="2400" dirty="0">
                <a:solidFill>
                  <a:srgbClr val="003300"/>
                </a:solidFill>
              </a:rPr>
              <a:t> n</a:t>
            </a:r>
            <a:r>
              <a:rPr lang="en-US" sz="2400" baseline="30000" dirty="0">
                <a:solidFill>
                  <a:srgbClr val="003300"/>
                </a:solidFill>
              </a:rPr>
              <a:t>-</a:t>
            </a:r>
            <a:r>
              <a:rPr lang="en-US" sz="2400" baseline="30000" dirty="0">
                <a:solidFill>
                  <a:srgbClr val="00330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F5A33F"/>
                </a:solidFill>
              </a:rPr>
              <a:t/>
            </a:r>
            <a:br>
              <a:rPr lang="en-US" sz="2400" dirty="0">
                <a:solidFill>
                  <a:srgbClr val="F5A33F"/>
                </a:solidFill>
              </a:rPr>
            </a:br>
            <a:endParaRPr lang="en-US" sz="2400" dirty="0">
              <a:solidFill>
                <a:srgbClr val="F5A33F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Note of course that when </a:t>
            </a:r>
            <a:r>
              <a:rPr lang="en-US" sz="2400" dirty="0">
                <a:solidFill>
                  <a:srgbClr val="4304B4"/>
                </a:solidFill>
                <a:latin typeface="Symbol" pitchFamily="18" charset="2"/>
                <a:sym typeface="Symbol" pitchFamily="18" charset="2"/>
              </a:rPr>
              <a:t> </a:t>
            </a:r>
            <a:r>
              <a:rPr lang="en-US" sz="2400" dirty="0">
                <a:solidFill>
                  <a:srgbClr val="4304B4"/>
                </a:solidFill>
              </a:rPr>
              <a:t>= (1-k)/2</a:t>
            </a:r>
            <a:r>
              <a:rPr lang="en-US" sz="2400" dirty="0"/>
              <a:t> the two cases overlap.  This corresponds to the fact that the discrete series for weight k forms embeds into </a:t>
            </a:r>
            <a:r>
              <a:rPr lang="en-US" sz="2400" dirty="0">
                <a:solidFill>
                  <a:srgbClr val="FF3939"/>
                </a:solidFill>
              </a:rPr>
              <a:t>V</a:t>
            </a:r>
            <a:r>
              <a:rPr lang="en-US" sz="2400" b="1" baseline="-25000" dirty="0">
                <a:solidFill>
                  <a:srgbClr val="FF3939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en-US" sz="2400" dirty="0"/>
              <a:t> for this parameter.</a:t>
            </a:r>
            <a:br>
              <a:rPr lang="en-US" sz="2400" dirty="0"/>
            </a:br>
            <a:endParaRPr lang="en-US" sz="1800" dirty="0"/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Upshot: uniformly, in both cases get distributions</a:t>
            </a:r>
            <a:r>
              <a:rPr lang="en-US" sz="2400" dirty="0">
                <a:solidFill>
                  <a:srgbClr val="F5A33F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</a:pPr>
            <a:endParaRPr lang="en-US" sz="2400" dirty="0">
              <a:solidFill>
                <a:srgbClr val="F5A33F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400" dirty="0"/>
              <a:t>satisfying</a:t>
            </a:r>
          </a:p>
        </p:txBody>
      </p:sp>
      <p:sp>
        <p:nvSpPr>
          <p:cNvPr id="134162" name="Line 18"/>
          <p:cNvSpPr>
            <a:spLocks noChangeShapeType="1"/>
          </p:cNvSpPr>
          <p:nvPr/>
        </p:nvSpPr>
        <p:spPr bwMode="auto">
          <a:xfrm>
            <a:off x="152400" y="7620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4164" name="Picture 20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743200"/>
            <a:ext cx="4419600" cy="74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4165" name="Picture 21" descr="figu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6663" y="6130925"/>
            <a:ext cx="413067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4167" name="Picture 23" descr="figu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3663" y="1522413"/>
            <a:ext cx="7027862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4168" name="Picture 24" descr="figu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3325" y="5446713"/>
            <a:ext cx="4414838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884238"/>
          </a:xfrm>
        </p:spPr>
        <p:txBody>
          <a:bodyPr/>
          <a:lstStyle/>
          <a:p>
            <a:r>
              <a:rPr lang="en-US" sz="2800">
                <a:solidFill>
                  <a:srgbClr val="FF3939"/>
                </a:solidFill>
              </a:rPr>
              <a:t>What can you do with Boundary value distributions?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Applications include: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Constructing L-functions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Summation Formulas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Cancellation in sums with additive twists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Implication to moments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Existence of infinitely many zeroes on the critical </a:t>
            </a:r>
            <a:r>
              <a:rPr lang="en-US" dirty="0" smtClean="0"/>
              <a:t>line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All </a:t>
            </a:r>
            <a:r>
              <a:rPr lang="en-US" dirty="0"/>
              <a:t>of these give new proofs for GL(2), where these problems have been well-studied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However this method gives new applications on GL(n).</a:t>
            </a:r>
            <a:endParaRPr lang="en-US" dirty="0"/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>
            <a:off x="152400" y="8382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55638"/>
          </a:xfrm>
        </p:spPr>
        <p:txBody>
          <a:bodyPr/>
          <a:lstStyle/>
          <a:p>
            <a:r>
              <a:rPr lang="en-US" sz="3600" dirty="0" smtClean="0">
                <a:solidFill>
                  <a:srgbClr val="FF3939"/>
                </a:solidFill>
              </a:rPr>
              <a:t>Distributions are born to be integrated</a:t>
            </a:r>
            <a:endParaRPr lang="en-US" sz="3600" dirty="0">
              <a:solidFill>
                <a:srgbClr val="FF3939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Start with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800" dirty="0"/>
              <a:t>Integrate against g^(x), and get</a:t>
            </a:r>
            <a:endParaRPr lang="en-US" sz="6600" dirty="0"/>
          </a:p>
          <a:p>
            <a:pPr>
              <a:lnSpc>
                <a:spcPct val="90000"/>
              </a:lnSpc>
              <a:buNone/>
            </a:pP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dirty="0"/>
          </a:p>
          <a:p>
            <a:pPr>
              <a:lnSpc>
                <a:spcPct val="90000"/>
              </a:lnSpc>
            </a:pPr>
            <a:r>
              <a:rPr lang="en-US" sz="2800" dirty="0"/>
              <a:t>This </a:t>
            </a:r>
            <a:r>
              <a:rPr lang="en-US" sz="2800" dirty="0" smtClean="0"/>
              <a:t>is the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Summation Formula</a:t>
            </a:r>
            <a:endParaRPr lang="en-US" sz="2800" dirty="0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0295" name="Picture 7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3716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0303" name="Picture 15" descr="figu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362200"/>
            <a:ext cx="8629650" cy="46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0313" name="Picture 25" descr="figu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191000"/>
            <a:ext cx="8543502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/>
          <a:lstStyle/>
          <a:p>
            <a:r>
              <a:rPr lang="en-US" sz="3600">
                <a:solidFill>
                  <a:srgbClr val="FF3939"/>
                </a:solidFill>
              </a:rPr>
              <a:t>Summation Formulas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791200"/>
          </a:xfrm>
        </p:spPr>
        <p:txBody>
          <a:bodyPr/>
          <a:lstStyle/>
          <a:p>
            <a:r>
              <a:rPr lang="en-US" sz="2400" dirty="0" err="1" smtClean="0"/>
              <a:t>Voronoi</a:t>
            </a:r>
            <a:r>
              <a:rPr lang="en-US" sz="2400" dirty="0" smtClean="0"/>
              <a:t> </a:t>
            </a:r>
            <a:r>
              <a:rPr lang="en-US" sz="2400" dirty="0"/>
              <a:t>summation formula for GL(2): if</a:t>
            </a:r>
          </a:p>
          <a:p>
            <a:pPr lvl="1"/>
            <a:r>
              <a:rPr lang="en-US" sz="2000" dirty="0"/>
              <a:t>f(x) is a Schwartz function which vanishes to infinite order at the origin</a:t>
            </a:r>
          </a:p>
          <a:p>
            <a:pPr lvl="1"/>
            <a:r>
              <a:rPr lang="en-US" sz="2000" dirty="0"/>
              <a:t>a</a:t>
            </a:r>
            <a:r>
              <a:rPr lang="en-US" sz="2000" baseline="-25000" dirty="0"/>
              <a:t>n</a:t>
            </a:r>
            <a:r>
              <a:rPr lang="en-US" sz="2000" dirty="0"/>
              <a:t> are the coefficients of a modular or </a:t>
            </a:r>
            <a:r>
              <a:rPr lang="en-US" sz="2000" dirty="0" err="1"/>
              <a:t>Maass</a:t>
            </a:r>
            <a:r>
              <a:rPr lang="en-US" sz="2000" dirty="0"/>
              <a:t> form for SL(2,</a:t>
            </a:r>
            <a:r>
              <a:rPr lang="en-US" sz="2000" dirty="0">
                <a:latin typeface="msbm10" pitchFamily="34" charset="0"/>
              </a:rPr>
              <a:t>Z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a, c relatively prime integers,</a:t>
            </a:r>
          </a:p>
          <a:p>
            <a:pPr>
              <a:buFontTx/>
              <a:buNone/>
            </a:pPr>
            <a:r>
              <a:rPr lang="en-US" sz="2400" dirty="0"/>
              <a:t>        then 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       where</a:t>
            </a:r>
          </a:p>
          <a:p>
            <a:endParaRPr lang="en-US" sz="2400" dirty="0"/>
          </a:p>
          <a:p>
            <a:r>
              <a:rPr lang="en-US" sz="2400" dirty="0"/>
              <a:t>This formula has many analytic uses for </a:t>
            </a:r>
            <a:r>
              <a:rPr lang="en-US" sz="2400" dirty="0" err="1"/>
              <a:t>dualizing</a:t>
            </a:r>
            <a:r>
              <a:rPr lang="en-US" sz="2400" dirty="0"/>
              <a:t> sums of coefficients (e.g. </a:t>
            </a:r>
            <a:r>
              <a:rPr lang="en-US" sz="2400" dirty="0" err="1"/>
              <a:t>subconvexity</a:t>
            </a:r>
            <a:r>
              <a:rPr lang="en-US" sz="2400" dirty="0"/>
              <a:t>, together with trace formulas).</a:t>
            </a:r>
          </a:p>
          <a:p>
            <a:r>
              <a:rPr lang="en-US" sz="2400" dirty="0"/>
              <a:t>It can be derived from the standard L-function (if a=0), and from its twists (general </a:t>
            </a:r>
            <a:r>
              <a:rPr lang="en-US" sz="2400" dirty="0" err="1"/>
              <a:t>a,c</a:t>
            </a:r>
            <a:r>
              <a:rPr lang="en-US" sz="2400" dirty="0"/>
              <a:t>).  The usual proofs involve special functions, but the final answer does not</a:t>
            </a:r>
            <a:r>
              <a:rPr lang="en-US" sz="2400" dirty="0" smtClean="0"/>
              <a:t>.  And they don’t generalize easily.</a:t>
            </a:r>
            <a:endParaRPr lang="en-US" sz="2400" dirty="0"/>
          </a:p>
        </p:txBody>
      </p:sp>
      <p:sp>
        <p:nvSpPr>
          <p:cNvPr id="139268" name="Line 4"/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9278" name="Picture 14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962400"/>
            <a:ext cx="5943600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9281" name="Picture 17" descr="figu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895600"/>
            <a:ext cx="7239000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sz="3600">
                <a:solidFill>
                  <a:srgbClr val="FF3939"/>
                </a:solidFill>
              </a:rPr>
              <a:t>Analytic Continuation of L-functions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/>
          </a:bodyPr>
          <a:lstStyle/>
          <a:p>
            <a:pPr>
              <a:spcAft>
                <a:spcPct val="10000"/>
              </a:spcAft>
            </a:pPr>
            <a:r>
              <a:rPr lang="en-US" sz="2400" u="sng" dirty="0"/>
              <a:t>GL(2) example</a:t>
            </a:r>
            <a:r>
              <a:rPr lang="en-US" sz="2400" dirty="0"/>
              <a:t>: one has (say, for GL(2,</a:t>
            </a:r>
            <a:r>
              <a:rPr lang="en-US" sz="2400" dirty="0">
                <a:latin typeface="msbm10" pitchFamily="34" charset="0"/>
              </a:rPr>
              <a:t>Z</a:t>
            </a:r>
            <a:r>
              <a:rPr lang="en-US" sz="2400" dirty="0"/>
              <a:t>) </a:t>
            </a:r>
            <a:r>
              <a:rPr lang="en-US" sz="2400" dirty="0" err="1"/>
              <a:t>automorphic</a:t>
            </a:r>
            <a:r>
              <a:rPr lang="en-US" sz="2400" dirty="0"/>
              <a:t> forms)</a:t>
            </a:r>
          </a:p>
          <a:p>
            <a:pPr>
              <a:spcAft>
                <a:spcPct val="10000"/>
              </a:spcAft>
            </a:pPr>
            <a:endParaRPr lang="en-US" sz="2400" dirty="0"/>
          </a:p>
          <a:p>
            <a:pPr>
              <a:spcAft>
                <a:spcPct val="10000"/>
              </a:spcAft>
            </a:pPr>
            <a:endParaRPr lang="en-US" sz="2400" dirty="0"/>
          </a:p>
          <a:p>
            <a:pPr>
              <a:spcAft>
                <a:spcPct val="10000"/>
              </a:spcAft>
            </a:pPr>
            <a:r>
              <a:rPr lang="en-US" sz="2400" dirty="0" smtClean="0"/>
              <a:t>One </a:t>
            </a:r>
            <a:r>
              <a:rPr lang="en-US" sz="2400" dirty="0"/>
              <a:t>computes straightforwardly, term by term, that</a:t>
            </a:r>
          </a:p>
          <a:p>
            <a:pPr>
              <a:spcAft>
                <a:spcPct val="10000"/>
              </a:spcAft>
            </a:pPr>
            <a:endParaRPr lang="en-US" sz="2400" dirty="0"/>
          </a:p>
          <a:p>
            <a:pPr>
              <a:spcAft>
                <a:spcPct val="10000"/>
              </a:spcAft>
            </a:pPr>
            <a:endParaRPr lang="en-US" sz="2400" dirty="0"/>
          </a:p>
          <a:p>
            <a:pPr>
              <a:spcAft>
                <a:spcPct val="10000"/>
              </a:spcAft>
              <a:buNone/>
            </a:pPr>
            <a:endParaRPr lang="en-US" sz="2400" dirty="0"/>
          </a:p>
          <a:p>
            <a:pPr>
              <a:spcAft>
                <a:spcPct val="10000"/>
              </a:spcAft>
              <a:buFontTx/>
              <a:buNone/>
            </a:pPr>
            <a:r>
              <a:rPr lang="en-US" sz="2400" dirty="0"/>
              <a:t>           which is the functional equation for the standard L-function.</a:t>
            </a:r>
          </a:p>
          <a:p>
            <a:pPr>
              <a:spcAft>
                <a:spcPct val="10000"/>
              </a:spcAft>
            </a:pPr>
            <a:r>
              <a:rPr lang="en-US" sz="2400" dirty="0"/>
              <a:t>The “</a:t>
            </a:r>
            <a:r>
              <a:rPr lang="en-US" sz="2400" dirty="0" err="1"/>
              <a:t>archimedean</a:t>
            </a:r>
            <a:r>
              <a:rPr lang="en-US" sz="2400" dirty="0"/>
              <a:t> integral” here is </a:t>
            </a:r>
            <a:r>
              <a:rPr lang="en-US" sz="2400" dirty="0" err="1">
                <a:latin typeface="cmsy10" pitchFamily="34" charset="0"/>
              </a:rPr>
              <a:t>s</a:t>
            </a:r>
            <a:r>
              <a:rPr lang="en-US" sz="2400" baseline="-25000" dirty="0" err="1">
                <a:latin typeface="msbm10" pitchFamily="34" charset="0"/>
              </a:rPr>
              <a:t>R</a:t>
            </a:r>
            <a:r>
              <a:rPr lang="en-US" sz="2400" dirty="0"/>
              <a:t> e(x)|x|</a:t>
            </a:r>
            <a:r>
              <a:rPr lang="en-US" sz="2400" baseline="30000" dirty="0"/>
              <a:t>s-1</a:t>
            </a:r>
            <a:r>
              <a:rPr lang="en-US" sz="2400" dirty="0"/>
              <a:t> </a:t>
            </a:r>
            <a:r>
              <a:rPr lang="en-US" sz="2400" dirty="0" err="1"/>
              <a:t>sgn</a:t>
            </a:r>
            <a:r>
              <a:rPr lang="en-US" sz="2400" dirty="0"/>
              <a:t>(x)</a:t>
            </a:r>
            <a:r>
              <a:rPr lang="en-US" sz="2400" baseline="300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dirty="0"/>
              <a:t> </a:t>
            </a:r>
            <a:r>
              <a:rPr lang="en-US" sz="2400" dirty="0" err="1"/>
              <a:t>dx</a:t>
            </a:r>
            <a:r>
              <a:rPr lang="en-US" sz="2400" dirty="0"/>
              <a:t>, and (apparently) the only one that occurs in general</a:t>
            </a:r>
            <a:r>
              <a:rPr lang="en-US" sz="2400" dirty="0" smtClean="0"/>
              <a:t>.</a:t>
            </a:r>
          </a:p>
          <a:p>
            <a:pPr>
              <a:spcAft>
                <a:spcPct val="10000"/>
              </a:spcAft>
            </a:pPr>
            <a:r>
              <a:rPr lang="en-US" sz="2400" dirty="0" smtClean="0"/>
              <a:t>Uniform for </a:t>
            </a:r>
            <a:r>
              <a:rPr lang="en-US" sz="2400" dirty="0" err="1" smtClean="0"/>
              <a:t>holomorphic</a:t>
            </a:r>
            <a:r>
              <a:rPr lang="en-US" sz="2400" dirty="0" smtClean="0"/>
              <a:t> case </a:t>
            </a:r>
            <a:r>
              <a:rPr lang="en-US" sz="2400" dirty="0" smtClean="0">
                <a:latin typeface="cmmi10"/>
              </a:rPr>
              <a:t>º </a:t>
            </a:r>
            <a:r>
              <a:rPr lang="en-US" sz="2400" dirty="0" smtClean="0"/>
              <a:t>= -(k-1)/2.</a:t>
            </a:r>
            <a:endParaRPr lang="en-US" sz="2400" dirty="0"/>
          </a:p>
        </p:txBody>
      </p:sp>
      <p:pic>
        <p:nvPicPr>
          <p:cNvPr id="9" name="Picture 8" descr="figur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1676400"/>
            <a:ext cx="6666602" cy="421396"/>
          </a:xfrm>
          <a:prstGeom prst="rect">
            <a:avLst/>
          </a:prstGeom>
          <a:noFill/>
          <a:ln/>
          <a:effectLst/>
        </p:spPr>
      </p:pic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152400" y="8382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6" descr="figur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3000" y="3048000"/>
            <a:ext cx="6664304" cy="7028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3939"/>
                </a:solidFill>
              </a:rPr>
              <a:t>The original example: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Riemann/Weierstrass “Non-differentiable Function” 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2209800"/>
            <a:ext cx="5486400" cy="1490663"/>
          </a:xfrm>
          <a:noFill/>
          <a:ln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5800" y="3886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4038600"/>
            <a:ext cx="90270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 Historical claim: f(x) is </a:t>
            </a:r>
            <a:r>
              <a:rPr lang="en-US" sz="2400" i="1" dirty="0">
                <a:solidFill>
                  <a:schemeClr val="tx1"/>
                </a:solidFill>
              </a:rPr>
              <a:t>non-differentiable</a:t>
            </a:r>
            <a:r>
              <a:rPr lang="en-US" sz="2400" dirty="0">
                <a:solidFill>
                  <a:schemeClr val="tx1"/>
                </a:solidFill>
              </a:rPr>
              <a:t> at all real x !</a:t>
            </a:r>
          </a:p>
          <a:p>
            <a:pPr algn="l"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 Hardy(1916): proven for almost all x </a:t>
            </a:r>
          </a:p>
          <a:p>
            <a:pPr algn="l"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Gerver</a:t>
            </a:r>
            <a:r>
              <a:rPr lang="en-US" sz="2400" dirty="0">
                <a:solidFill>
                  <a:schemeClr val="tx1"/>
                </a:solidFill>
              </a:rPr>
              <a:t> (1970) </a:t>
            </a:r>
            <a:r>
              <a:rPr lang="en-US" sz="2400" b="1" i="1" dirty="0">
                <a:solidFill>
                  <a:schemeClr val="tx1"/>
                </a:solidFill>
              </a:rPr>
              <a:t>disproven!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lvl="4" algn="l"/>
            <a:r>
              <a:rPr lang="en-US" sz="2400" dirty="0">
                <a:solidFill>
                  <a:schemeClr val="tx1"/>
                </a:solidFill>
              </a:rPr>
              <a:t>f’(x)  =   - </a:t>
            </a:r>
            <a:r>
              <a:rPr lang="en-US" sz="24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Math1" pitchFamily="2" charset="2"/>
              </a:rPr>
              <a:t>       </a:t>
            </a:r>
            <a:r>
              <a:rPr lang="en-US" sz="2400" dirty="0">
                <a:solidFill>
                  <a:schemeClr val="tx1"/>
                </a:solidFill>
              </a:rPr>
              <a:t>for x = 2p/q,      p and q odd.</a:t>
            </a:r>
            <a:endParaRPr lang="el-GR" sz="2400" dirty="0">
              <a:solidFill>
                <a:schemeClr val="tx1"/>
              </a:solidFill>
            </a:endParaRPr>
          </a:p>
        </p:txBody>
      </p:sp>
      <p:graphicFrame>
        <p:nvGraphicFramePr>
          <p:cNvPr id="24583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name="Equation" r:id="rId4" imgW="0" imgH="0" progId="Equation.3">
              <p:embed/>
            </p:oleObj>
          </a:graphicData>
        </a:graphic>
      </p:graphicFrame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>
                <a:solidFill>
                  <a:srgbClr val="FF3939"/>
                </a:solidFill>
              </a:rPr>
              <a:t>Graph of Riemann’s Function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94225" y="6308725"/>
            <a:ext cx="4549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l">
              <a:spcBef>
                <a:spcPct val="20000"/>
              </a:spcBef>
            </a:pPr>
            <a:r>
              <a:rPr lang="en-US" sz="1000">
                <a:solidFill>
                  <a:schemeClr val="bg2"/>
                </a:solidFill>
              </a:rPr>
              <a:t>(Sidenote) Mandelbrot: The “crisis” caused by this function launched fractals.</a:t>
            </a:r>
          </a:p>
          <a:p>
            <a:pPr algn="l"/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00200" y="1143000"/>
            <a:ext cx="588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(Influential in the development of calculus)</a:t>
            </a:r>
          </a:p>
        </p:txBody>
      </p:sp>
      <p:pic>
        <p:nvPicPr>
          <p:cNvPr id="256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752600"/>
            <a:ext cx="7335838" cy="4525963"/>
          </a:xfrm>
          <a:noFill/>
          <a:ln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325" y="2551113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FF3939"/>
                </a:solidFill>
              </a:rPr>
              <a:t>Note replication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676400" y="2590800"/>
            <a:ext cx="304800" cy="457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838200" y="3048000"/>
            <a:ext cx="609600" cy="16764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4724400" y="3048000"/>
            <a:ext cx="381000" cy="685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879725" y="605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616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828800"/>
            <a:ext cx="3733800" cy="81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animBg="1"/>
      <p:bldP spid="25608" grpId="0" animBg="1"/>
      <p:bldP spid="2560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3939"/>
                </a:solidFill>
              </a:rPr>
              <a:t>What does this have to do with automorphic forms?</a:t>
            </a: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791200" y="3889375"/>
          <a:ext cx="3160713" cy="2792413"/>
        </p:xfrm>
        <a:graphic>
          <a:graphicData uri="http://schemas.openxmlformats.org/presentationml/2006/ole">
            <p:oleObj spid="_x0000_s3074" name="Bitmap Image" r:id="rId4" imgW="6058746" imgH="5353797" progId="PBrush">
              <p:embed/>
            </p:oleObj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" y="1984375"/>
            <a:ext cx="3229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f</a:t>
            </a:r>
            <a:r>
              <a:rPr lang="en-US" sz="2400" b="1" baseline="30000" dirty="0">
                <a:solidFill>
                  <a:schemeClr val="tx1"/>
                </a:solidFill>
                <a:latin typeface="cmsy10" pitchFamily="34" charset="0"/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(x)  is essentially the </a:t>
            </a:r>
            <a:r>
              <a:rPr lang="en-US" sz="1800" dirty="0">
                <a:solidFill>
                  <a:schemeClr val="hlink"/>
                </a:solidFill>
                <a:latin typeface="Symbol" pitchFamily="18" charset="2"/>
              </a:rPr>
              <a:t>q</a:t>
            </a:r>
            <a:r>
              <a:rPr lang="en-US" sz="1800" dirty="0">
                <a:solidFill>
                  <a:schemeClr val="hlink"/>
                </a:solidFill>
              </a:rPr>
              <a:t>-function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3733800"/>
            <a:ext cx="5715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restricted to the real axis </a:t>
            </a:r>
            <a:r>
              <a:rPr lang="en-US" sz="1800" dirty="0">
                <a:solidFill>
                  <a:schemeClr val="folHlink"/>
                </a:solidFill>
              </a:rPr>
              <a:t>z=x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which exists as an </a:t>
            </a:r>
            <a:r>
              <a:rPr lang="en-US" sz="1800" dirty="0" err="1">
                <a:solidFill>
                  <a:schemeClr val="tx1"/>
                </a:solidFill>
              </a:rPr>
              <a:t>automorphic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rgbClr val="FF3939"/>
                </a:solidFill>
              </a:rPr>
              <a:t>distribution</a:t>
            </a:r>
            <a:r>
              <a:rPr lang="en-US" sz="1800" i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800" i="1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This </a:t>
            </a:r>
            <a:r>
              <a:rPr lang="en-US" sz="1800" dirty="0" err="1">
                <a:solidFill>
                  <a:schemeClr val="tx1"/>
                </a:solidFill>
              </a:rPr>
              <a:t>automorphy</a:t>
            </a:r>
            <a:r>
              <a:rPr lang="en-US" sz="1800" dirty="0">
                <a:solidFill>
                  <a:schemeClr val="tx1"/>
                </a:solidFill>
              </a:rPr>
              <a:t> explains the replication.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 fact </a:t>
            </a:r>
            <a:r>
              <a:rPr lang="en-US" sz="1800" dirty="0" err="1">
                <a:solidFill>
                  <a:schemeClr val="tx1"/>
                </a:solidFill>
              </a:rPr>
              <a:t>Gerver’s</a:t>
            </a:r>
            <a:r>
              <a:rPr lang="en-US" sz="1800" dirty="0">
                <a:solidFill>
                  <a:schemeClr val="tx1"/>
                </a:solidFill>
              </a:rPr>
              <a:t> points</a:t>
            </a:r>
            <a:r>
              <a:rPr lang="en-US" sz="1800" dirty="0">
                <a:solidFill>
                  <a:schemeClr val="folHlink"/>
                </a:solidFill>
              </a:rPr>
              <a:t> x=2p/q</a:t>
            </a:r>
            <a:r>
              <a:rPr lang="en-US" sz="1800" dirty="0">
                <a:solidFill>
                  <a:schemeClr val="tx1"/>
                </a:solidFill>
              </a:rPr>
              <a:t> are the orbit of </a:t>
            </a:r>
            <a:r>
              <a:rPr lang="en-US" sz="1800" dirty="0">
                <a:solidFill>
                  <a:schemeClr val="folHlink"/>
                </a:solidFill>
              </a:rPr>
              <a:t>x=1/2</a:t>
            </a:r>
            <a:r>
              <a:rPr lang="en-US" sz="1800" dirty="0">
                <a:solidFill>
                  <a:schemeClr val="tx1"/>
                </a:solidFill>
              </a:rPr>
              <a:t> under </a:t>
            </a:r>
            <a:r>
              <a:rPr lang="en-US" sz="1800" dirty="0">
                <a:solidFill>
                  <a:srgbClr val="29FF29"/>
                </a:solidFill>
                <a:latin typeface="Symbol" pitchFamily="18" charset="2"/>
              </a:rPr>
              <a:t>G</a:t>
            </a:r>
            <a:r>
              <a:rPr lang="en-US" sz="1800" baseline="-25000" dirty="0">
                <a:solidFill>
                  <a:srgbClr val="29FF29"/>
                </a:solidFill>
              </a:rPr>
              <a:t>0</a:t>
            </a:r>
            <a:r>
              <a:rPr lang="en-US" sz="1800" dirty="0">
                <a:solidFill>
                  <a:srgbClr val="29FF29"/>
                </a:solidFill>
              </a:rPr>
              <a:t>(4)</a:t>
            </a:r>
          </a:p>
          <a:p>
            <a:pPr algn="l"/>
            <a:endParaRPr lang="en-US" sz="1800" dirty="0">
              <a:solidFill>
                <a:srgbClr val="29FF29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and  </a:t>
            </a:r>
            <a:r>
              <a:rPr lang="en-US" sz="1800" dirty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sz="1800" dirty="0">
                <a:solidFill>
                  <a:schemeClr val="tx1"/>
                </a:solidFill>
              </a:rPr>
              <a:t>  is </a:t>
            </a:r>
            <a:r>
              <a:rPr lang="en-US" sz="1800" dirty="0" err="1">
                <a:solidFill>
                  <a:schemeClr val="tx1"/>
                </a:solidFill>
              </a:rPr>
              <a:t>cuspidal</a:t>
            </a:r>
            <a:r>
              <a:rPr lang="en-US" sz="1800" dirty="0">
                <a:solidFill>
                  <a:schemeClr val="tx1"/>
                </a:solidFill>
              </a:rPr>
              <a:t> in exactly this of the three cusps </a:t>
            </a:r>
            <a:r>
              <a:rPr lang="en-US" sz="1800" dirty="0">
                <a:solidFill>
                  <a:schemeClr val="folHlink"/>
                </a:solidFill>
              </a:rPr>
              <a:t>(0,1/2,∞)</a:t>
            </a:r>
            <a:r>
              <a:rPr lang="en-US" sz="1800" dirty="0">
                <a:solidFill>
                  <a:schemeClr val="tx1"/>
                </a:solidFill>
              </a:rPr>
              <a:t> of </a:t>
            </a:r>
            <a:r>
              <a:rPr lang="en-US" sz="1800" dirty="0">
                <a:solidFill>
                  <a:srgbClr val="29FF29"/>
                </a:solidFill>
                <a:latin typeface="Symbol" pitchFamily="18" charset="2"/>
              </a:rPr>
              <a:t>G</a:t>
            </a:r>
            <a:r>
              <a:rPr lang="en-US" sz="1800" baseline="-25000" dirty="0">
                <a:solidFill>
                  <a:srgbClr val="29FF29"/>
                </a:solidFill>
              </a:rPr>
              <a:t>0</a:t>
            </a:r>
            <a:r>
              <a:rPr lang="en-US" sz="1800" dirty="0">
                <a:solidFill>
                  <a:srgbClr val="29FF29"/>
                </a:solidFill>
              </a:rPr>
              <a:t>(4)\</a:t>
            </a:r>
            <a:r>
              <a:rPr lang="en-US" sz="1800" dirty="0">
                <a:solidFill>
                  <a:srgbClr val="29FF29"/>
                </a:solidFill>
                <a:latin typeface="msbm10" pitchFamily="34" charset="0"/>
              </a:rPr>
              <a:t>H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" name="Picture 14" descr="figur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911" y="2338388"/>
            <a:ext cx="6704976" cy="1227079"/>
          </a:xfrm>
          <a:prstGeom prst="rect">
            <a:avLst/>
          </a:prstGeom>
          <a:noFill/>
          <a:ln/>
          <a:effectLst/>
        </p:spPr>
      </p:pic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7010400" y="43434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7070725" y="3983038"/>
            <a:ext cx="1841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553200" y="4419600"/>
            <a:ext cx="465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sz="1200">
                <a:solidFill>
                  <a:schemeClr val="bg1"/>
                </a:solidFill>
                <a:latin typeface="cmsy10" pitchFamily="34" charset="0"/>
                <a:sym typeface="Symbol" pitchFamily="18" charset="2"/>
              </a:rPr>
              <a:t>»</a:t>
            </a:r>
            <a:r>
              <a:rPr lang="en-US" sz="1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6934200" y="54102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6215063" y="5486400"/>
            <a:ext cx="6334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sz="1200">
                <a:solidFill>
                  <a:schemeClr val="bg1"/>
                </a:solidFill>
                <a:latin typeface="cmsy10" pitchFamily="34" charset="0"/>
                <a:sym typeface="Symbol" pitchFamily="18" charset="2"/>
              </a:rPr>
              <a:t>»</a:t>
            </a:r>
            <a:r>
              <a:rPr lang="en-US" sz="1200">
                <a:solidFill>
                  <a:schemeClr val="bg1"/>
                </a:solidFill>
              </a:rPr>
              <a:t>y</a:t>
            </a:r>
            <a:r>
              <a:rPr lang="en-US" sz="1200" baseline="30000">
                <a:solidFill>
                  <a:schemeClr val="bg1"/>
                </a:solidFill>
              </a:rPr>
              <a:t>-1/2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7467600" y="54864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7467600" y="5562600"/>
            <a:ext cx="4984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sz="1200">
                <a:solidFill>
                  <a:schemeClr val="bg1"/>
                </a:solidFill>
                <a:latin typeface="cmsy10" pitchFamily="34" charset="0"/>
                <a:sym typeface="Symbol" pitchFamily="18" charset="2"/>
              </a:rPr>
              <a:t>!</a:t>
            </a:r>
            <a:r>
              <a:rPr lang="en-US" sz="1200">
                <a:solidFill>
                  <a:schemeClr val="bg1"/>
                </a:solidFill>
                <a:sym typeface="Symbol" pitchFamily="18" charset="2"/>
              </a:rPr>
              <a:t>0</a:t>
            </a:r>
            <a:endParaRPr lang="en-US" sz="1200">
              <a:solidFill>
                <a:schemeClr val="bg1"/>
              </a:solidFill>
              <a:latin typeface="cmsy10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40" grpId="0" animBg="1"/>
      <p:bldP spid="26643" grpId="0"/>
      <p:bldP spid="26644" grpId="0" animBg="1"/>
      <p:bldP spid="26645" grpId="0"/>
      <p:bldP spid="26646" grpId="0" animBg="1"/>
      <p:bldP spid="266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Maass</a:t>
            </a:r>
            <a:r>
              <a:rPr lang="en-US" dirty="0" smtClean="0"/>
              <a:t>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Very similar, but not </a:t>
            </a:r>
            <a:r>
              <a:rPr lang="en-US" dirty="0" err="1" smtClean="0"/>
              <a:t>holomorphic</a:t>
            </a:r>
            <a:r>
              <a:rPr lang="en-US" dirty="0" smtClean="0"/>
              <a:t>: instead </a:t>
            </a:r>
            <a:r>
              <a:rPr lang="en-US" dirty="0" err="1" smtClean="0"/>
              <a:t>eigenfunctions</a:t>
            </a:r>
            <a:r>
              <a:rPr lang="en-US" dirty="0" smtClean="0"/>
              <a:t> of the </a:t>
            </a:r>
            <a:r>
              <a:rPr lang="en-US" dirty="0" err="1" smtClean="0"/>
              <a:t>Laplacian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Satisfy</a:t>
            </a:r>
            <a:br>
              <a:rPr lang="en-US" dirty="0" smtClean="0"/>
            </a:br>
            <a:r>
              <a:rPr lang="en-US" dirty="0" smtClean="0"/>
              <a:t>(most notably with k=0).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Fourier expansion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which </a:t>
            </a:r>
            <a:r>
              <a:rPr lang="en-US" dirty="0" smtClean="0">
                <a:latin typeface="cmr10" pitchFamily="34" charset="0"/>
              </a:rPr>
              <a:t>¢</a:t>
            </a:r>
            <a:r>
              <a:rPr lang="en-US" dirty="0" smtClean="0"/>
              <a:t>f = (</a:t>
            </a:r>
            <a:r>
              <a:rPr lang="en-US" dirty="0" smtClean="0">
                <a:latin typeface="Calibri"/>
              </a:rPr>
              <a:t>1/4-</a:t>
            </a:r>
            <a:r>
              <a:rPr lang="en-US" dirty="0" smtClean="0">
                <a:latin typeface="cmmi10"/>
              </a:rPr>
              <a:t>º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)f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43600" y="1981200"/>
            <a:ext cx="2619733" cy="533400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5800" y="4876800"/>
            <a:ext cx="7592162" cy="609600"/>
          </a:xfrm>
          <a:prstGeom prst="rect">
            <a:avLst/>
          </a:prstGeom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085813" y="2819400"/>
            <a:ext cx="3600773" cy="5351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44880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Weight one antiderivative for Gamma_0(23)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4800" y="6491288"/>
            <a:ext cx="856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</a:rPr>
              <a:t>This is the image in the complex plane of the antiderivative’s values on the real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Cruder View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42988"/>
            <a:ext cx="9372600" cy="5640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3939"/>
                </a:solidFill>
              </a:rPr>
              <a:t>Maass Form Antiderivative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66800"/>
            <a:ext cx="9372600" cy="5792788"/>
          </a:xfrm>
          <a:noFill/>
          <a:ln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581400" y="1143000"/>
            <a:ext cx="25908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For the first Maass form for GL(2,</a:t>
            </a:r>
            <a:r>
              <a:rPr lang="en-US" sz="1200">
                <a:latin typeface="msbm10" pitchFamily="34" charset="0"/>
              </a:rPr>
              <a:t>Z</a:t>
            </a:r>
            <a:r>
              <a:rPr lang="en-US" sz="12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>
                <a:solidFill>
                  <a:srgbClr val="FF3939"/>
                </a:solidFill>
              </a:rPr>
              <a:t>Zoom near origin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36638"/>
            <a:ext cx="9372600" cy="57927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>
                <a:solidFill>
                  <a:srgbClr val="FF3939"/>
                </a:solidFill>
              </a:rPr>
              <a:t>Weight one antiderivative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41400"/>
            <a:ext cx="9372600" cy="5783263"/>
          </a:xfrm>
          <a:noFill/>
          <a:ln/>
        </p:spPr>
      </p:pic>
      <p:pic>
        <p:nvPicPr>
          <p:cNvPr id="3379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testsound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1066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Regularity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Recall for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> the coefficients of a modular or </a:t>
            </a:r>
            <a:r>
              <a:rPr lang="en-US" dirty="0" err="1" smtClean="0"/>
              <a:t>Maass</a:t>
            </a:r>
            <a:r>
              <a:rPr lang="en-US" dirty="0" smtClean="0"/>
              <a:t>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uniformly in </a:t>
            </a:r>
            <a:r>
              <a:rPr lang="en-US" dirty="0" smtClean="0">
                <a:latin typeface="cmmi10"/>
              </a:rPr>
              <a:t>®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almost implies</a:t>
            </a:r>
            <a:br>
              <a:rPr lang="en-US" dirty="0" smtClean="0"/>
            </a:br>
            <a:r>
              <a:rPr lang="en-US" u="sng" dirty="0" smtClean="0"/>
              <a:t>Theorem (</a:t>
            </a:r>
            <a:r>
              <a:rPr lang="en-US" u="sng" dirty="0" err="1" smtClean="0"/>
              <a:t>Schmid</a:t>
            </a:r>
            <a:r>
              <a:rPr lang="en-US" u="sng" dirty="0" smtClean="0"/>
              <a:t>, 2000):</a:t>
            </a:r>
            <a:r>
              <a:rPr lang="en-US" dirty="0" smtClean="0"/>
              <a:t> the </a:t>
            </a:r>
            <a:r>
              <a:rPr lang="en-US" dirty="0" err="1" smtClean="0"/>
              <a:t>automorphic</a:t>
            </a:r>
            <a:r>
              <a:rPr lang="en-US" dirty="0" smtClean="0"/>
              <a:t> distribution </a:t>
            </a:r>
            <a:r>
              <a:rPr lang="en-US" dirty="0" smtClean="0">
                <a:latin typeface="cmmi10"/>
              </a:rPr>
              <a:t>¿</a:t>
            </a:r>
            <a:r>
              <a:rPr lang="en-US" dirty="0" smtClean="0"/>
              <a:t> has Holder regularity </a:t>
            </a:r>
            <a:r>
              <a:rPr lang="en-US" dirty="0" smtClean="0">
                <a:latin typeface="Calibri"/>
              </a:rPr>
              <a:t>C </a:t>
            </a:r>
            <a:r>
              <a:rPr lang="en-US" baseline="30000" dirty="0" smtClean="0">
                <a:latin typeface="Calibri"/>
              </a:rPr>
              <a:t>– ½ + Re </a:t>
            </a:r>
            <a:r>
              <a:rPr lang="en-US" baseline="30000" dirty="0" smtClean="0">
                <a:latin typeface="cmmi10"/>
              </a:rPr>
              <a:t>º</a:t>
            </a:r>
            <a:r>
              <a:rPr lang="en-US" dirty="0" smtClean="0">
                <a:latin typeface="Calibri"/>
              </a:rPr>
              <a:t>.</a:t>
            </a:r>
          </a:p>
          <a:p>
            <a:pPr lvl="1"/>
            <a:r>
              <a:rPr lang="en-US" dirty="0" smtClean="0"/>
              <a:t>This means its first derivative is a continuous function, with Holder index ½+</a:t>
            </a:r>
            <a:r>
              <a:rPr lang="en-US" baseline="30000" dirty="0" smtClean="0"/>
              <a:t> </a:t>
            </a:r>
            <a:r>
              <a:rPr lang="en-US" dirty="0" smtClean="0"/>
              <a:t>Re </a:t>
            </a:r>
            <a:r>
              <a:rPr lang="en-US" dirty="0" smtClean="0">
                <a:latin typeface="cmmi10"/>
              </a:rPr>
              <a:t>º</a:t>
            </a:r>
            <a:r>
              <a:rPr lang="en-US" dirty="0" smtClean="0"/>
              <a:t>.</a:t>
            </a:r>
            <a:endParaRPr lang="en-US" baseline="-25000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2232910" y="2514600"/>
            <a:ext cx="4555556" cy="6351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sz="3200">
                <a:solidFill>
                  <a:srgbClr val="FF3939"/>
                </a:solidFill>
              </a:rPr>
              <a:t>Distributions and integrals of L-functions on critical line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91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Recall the </a:t>
            </a:r>
            <a:r>
              <a:rPr lang="en-US" sz="2000" dirty="0" err="1"/>
              <a:t>Mellin</a:t>
            </a:r>
            <a:r>
              <a:rPr lang="en-US" sz="2000" dirty="0"/>
              <a:t> transform of the distribution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sz="2000" dirty="0"/>
              <a:t>(x) =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 dirty="0">
                <a:sym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  <a:sym typeface="Symbol" pitchFamily="18" charset="2"/>
              </a:rPr>
              <a:t></a:t>
            </a:r>
            <a:r>
              <a:rPr lang="en-US" sz="2000" baseline="-25000" dirty="0">
                <a:sym typeface="Symbol" pitchFamily="18" charset="2"/>
              </a:rPr>
              <a:t> 0</a:t>
            </a:r>
            <a:r>
              <a:rPr lang="en-US" sz="2000" dirty="0"/>
              <a:t> </a:t>
            </a:r>
            <a:r>
              <a:rPr lang="en-US" sz="2000" dirty="0" err="1"/>
              <a:t>a</a:t>
            </a:r>
            <a:r>
              <a:rPr lang="en-US" sz="2000" baseline="-25000" dirty="0" err="1"/>
              <a:t>n</a:t>
            </a:r>
            <a:r>
              <a:rPr lang="en-US" sz="2000" dirty="0" err="1"/>
              <a:t>|n</a:t>
            </a:r>
            <a:r>
              <a:rPr lang="en-US" sz="2000" dirty="0"/>
              <a:t>|</a:t>
            </a:r>
            <a:r>
              <a:rPr lang="en-US" sz="2000" baseline="30000" dirty="0"/>
              <a:t>-</a:t>
            </a:r>
            <a:r>
              <a:rPr lang="en-US" sz="2000" baseline="30000" dirty="0">
                <a:latin typeface="Symbol" pitchFamily="18" charset="2"/>
                <a:sym typeface="Symbol" pitchFamily="18" charset="2"/>
              </a:rPr>
              <a:t></a:t>
            </a:r>
            <a:r>
              <a:rPr lang="en-US" sz="2000" dirty="0"/>
              <a:t>e(</a:t>
            </a:r>
            <a:r>
              <a:rPr lang="en-US" sz="2000" dirty="0" err="1"/>
              <a:t>nx</a:t>
            </a:r>
            <a:r>
              <a:rPr lang="en-US" sz="2000" dirty="0"/>
              <a:t>) 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Let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000" dirty="0"/>
              <a:t> be an even, smooth function of compact support on </a:t>
            </a:r>
            <a:r>
              <a:rPr lang="en-US" sz="2000" dirty="0">
                <a:latin typeface="msbm10" pitchFamily="34" charset="0"/>
              </a:rPr>
              <a:t>R</a:t>
            </a:r>
            <a:r>
              <a:rPr lang="en-US" sz="2000" baseline="30000" dirty="0"/>
              <a:t>*</a:t>
            </a:r>
            <a:r>
              <a:rPr lang="en-US" sz="2000" dirty="0"/>
              <a:t>.  By </a:t>
            </a:r>
            <a:r>
              <a:rPr lang="en-US" sz="2000" dirty="0" err="1"/>
              <a:t>Parseval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n-US" sz="2000" dirty="0"/>
              <a:t>   for any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sz="2000" dirty="0"/>
              <a:t>  (integrand is entire, so the contour may be shifted).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If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000" baseline="-25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dirty="0"/>
              <a:t>(x) is an approximate identity (near x = 1), M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000" dirty="0"/>
              <a:t>(1/2+it) approximates the (normalized) characteristic function of the interval t </a:t>
            </a:r>
            <a:r>
              <a:rPr lang="en-US" sz="2000" dirty="0">
                <a:latin typeface="cmsy10" pitchFamily="34" charset="0"/>
              </a:rPr>
              <a:t>2 </a:t>
            </a:r>
            <a:r>
              <a:rPr lang="en-US" sz="2000" dirty="0"/>
              <a:t>[-1/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dirty="0"/>
              <a:t>,1/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dirty="0" smtClean="0"/>
              <a:t>].</a:t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One can therefore learn the size of smoothed integrals of M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sz="2000" dirty="0"/>
              <a:t>(1/2+it) through properties of the distribution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sz="2000" dirty="0"/>
              <a:t>(x) near x = </a:t>
            </a:r>
            <a:r>
              <a:rPr lang="en-US" sz="2000" dirty="0" smtClean="0"/>
              <a:t>1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Pictures show it’s small!   </a:t>
            </a:r>
            <a:r>
              <a:rPr lang="en-US" sz="1600" dirty="0" err="1" smtClean="0"/>
              <a:t>Cuspidality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Similarly</a:t>
            </a:r>
            <a:r>
              <a:rPr lang="en-US" sz="2000" dirty="0"/>
              <a:t>, the multiplicative convolution </a:t>
            </a:r>
            <a:r>
              <a:rPr lang="en-US" sz="2000" dirty="0" err="1">
                <a:latin typeface="Symbol" pitchFamily="18" charset="2"/>
                <a:sym typeface="Symbol" pitchFamily="18" charset="2"/>
              </a:rPr>
              <a:t>t</a:t>
            </a:r>
            <a:r>
              <a:rPr lang="en-US" sz="2000" dirty="0" err="1">
                <a:latin typeface="msam10" pitchFamily="34" charset="0"/>
              </a:rPr>
              <a:t>F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000" dirty="0"/>
              <a:t> has </a:t>
            </a:r>
            <a:r>
              <a:rPr lang="en-US" sz="2000" dirty="0" err="1"/>
              <a:t>Mellin</a:t>
            </a:r>
            <a:r>
              <a:rPr lang="en-US" sz="2000" dirty="0"/>
              <a:t> transform M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t</a:t>
            </a:r>
            <a:r>
              <a:rPr lang="en-US" sz="2000" dirty="0"/>
              <a:t>(s)*M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000" dirty="0"/>
              <a:t>(s).  Its L</a:t>
            </a:r>
            <a:r>
              <a:rPr lang="en-US" sz="2000" baseline="30000" dirty="0"/>
              <a:t>2</a:t>
            </a:r>
            <a:r>
              <a:rPr lang="en-US" sz="2000" dirty="0"/>
              <a:t>-norm approximates the second moment of L(1/2+it), and is determined by the L</a:t>
            </a:r>
            <a:r>
              <a:rPr lang="en-US" sz="2000" baseline="30000" dirty="0"/>
              <a:t>2</a:t>
            </a:r>
            <a:r>
              <a:rPr lang="en-US" sz="2000" dirty="0"/>
              <a:t>-norm of </a:t>
            </a:r>
            <a:r>
              <a:rPr lang="en-US" sz="2000" dirty="0" err="1">
                <a:latin typeface="Symbol" pitchFamily="18" charset="2"/>
                <a:sym typeface="Symbol" pitchFamily="18" charset="2"/>
              </a:rPr>
              <a:t>t</a:t>
            </a:r>
            <a:r>
              <a:rPr lang="en-US" sz="2000" dirty="0" err="1">
                <a:latin typeface="msam10" pitchFamily="34" charset="0"/>
                <a:sym typeface="Symbol" pitchFamily="18" charset="2"/>
              </a:rPr>
              <a:t>F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000" dirty="0"/>
              <a:t>.  The latter is controlled by the size of smooth variants of S(</a:t>
            </a:r>
            <a:r>
              <a:rPr lang="en-US" sz="2000" dirty="0" err="1"/>
              <a:t>T,x</a:t>
            </a:r>
            <a:r>
              <a:rPr lang="en-US" sz="2000" dirty="0"/>
              <a:t>) =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baseline="-25000" dirty="0" err="1">
                <a:sym typeface="Symbol" pitchFamily="18" charset="2"/>
              </a:rPr>
              <a:t>n</a:t>
            </a:r>
            <a:r>
              <a:rPr lang="en-US" sz="2000" baseline="-25000" dirty="0" err="1">
                <a:latin typeface="cmsy10" pitchFamily="34" charset="0"/>
                <a:sym typeface="Symbol" pitchFamily="18" charset="2"/>
              </a:rPr>
              <a:t>·</a:t>
            </a:r>
            <a:r>
              <a:rPr lang="en-US" sz="2000" baseline="-25000" dirty="0" err="1">
                <a:sym typeface="Symbol" pitchFamily="18" charset="2"/>
              </a:rPr>
              <a:t>T</a:t>
            </a:r>
            <a:r>
              <a:rPr lang="en-US" sz="2000" dirty="0"/>
              <a:t> a</a:t>
            </a:r>
            <a:r>
              <a:rPr lang="en-US" sz="2000" baseline="-25000" dirty="0"/>
              <a:t>n</a:t>
            </a:r>
            <a:r>
              <a:rPr lang="en-US" sz="2000" dirty="0"/>
              <a:t> e(</a:t>
            </a:r>
            <a:r>
              <a:rPr lang="en-US" sz="2000" dirty="0" err="1"/>
              <a:t>nx</a:t>
            </a:r>
            <a:r>
              <a:rPr lang="en-US" sz="2000" dirty="0" smtClean="0"/>
              <a:t>).</a:t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u="sng" dirty="0">
                <a:solidFill>
                  <a:srgbClr val="4304B4"/>
                </a:solidFill>
              </a:rPr>
              <a:t>Conclusion</a:t>
            </a:r>
            <a:r>
              <a:rPr lang="en-US" sz="2000" dirty="0"/>
              <a:t>: cancellation in additive sums is related to moments.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>
            <a:off x="304800" y="1219200"/>
            <a:ext cx="8610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3375" name="Picture 15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0363" y="1592263"/>
            <a:ext cx="2809875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3376" name="Picture 16" descr="figu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2587625"/>
            <a:ext cx="657225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r>
              <a:rPr lang="en-US" sz="3600">
                <a:solidFill>
                  <a:srgbClr val="FF3939"/>
                </a:solidFill>
              </a:rPr>
              <a:t>Lindelöf conjecture and moment estimates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b="1" u="sng" dirty="0" err="1"/>
              <a:t>Lindelöf</a:t>
            </a:r>
            <a:r>
              <a:rPr lang="en-US" sz="2800" b="1" u="sng" dirty="0"/>
              <a:t> conjecture:</a:t>
            </a:r>
            <a:r>
              <a:rPr lang="en-US" sz="2800" dirty="0"/>
              <a:t> L(1/2+it) = O</a:t>
            </a:r>
            <a:r>
              <a:rPr lang="en-US" sz="2800" baseline="-25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/>
              <a:t>((1+|t|)</a:t>
            </a:r>
            <a:r>
              <a:rPr lang="en-US" sz="2800" baseline="30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/>
              <a:t>) for any </a:t>
            </a:r>
            <a:br>
              <a:rPr lang="en-US" sz="2800" dirty="0"/>
            </a:br>
            <a:r>
              <a:rPr lang="en-US" sz="28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/>
              <a:t> &gt; 0.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400" dirty="0"/>
              <a:t>Fundamental unsolved conjecture in analytic number theory.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400" dirty="0"/>
              <a:t>Implied by GRH.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400" dirty="0"/>
              <a:t>Equivalent to moment bounds: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latin typeface="cmsy10" pitchFamily="34" charset="0"/>
              </a:rPr>
              <a:t>s</a:t>
            </a:r>
            <a:r>
              <a:rPr lang="en-US" sz="2400" baseline="-25000" dirty="0"/>
              <a:t>-T</a:t>
            </a:r>
            <a:r>
              <a:rPr lang="en-US" sz="2400" baseline="30000" dirty="0"/>
              <a:t>T</a:t>
            </a:r>
            <a:r>
              <a:rPr lang="en-US" sz="2400" dirty="0"/>
              <a:t> |L(½+it)|</a:t>
            </a:r>
            <a:r>
              <a:rPr lang="en-US" sz="2400" baseline="30000" dirty="0"/>
              <a:t>2k</a:t>
            </a:r>
            <a:r>
              <a:rPr lang="en-US" sz="2400" dirty="0"/>
              <a:t> </a:t>
            </a:r>
            <a:r>
              <a:rPr lang="en-US" sz="2400" dirty="0" err="1"/>
              <a:t>dt</a:t>
            </a:r>
            <a:r>
              <a:rPr lang="en-US" sz="2400" dirty="0"/>
              <a:t> = O</a:t>
            </a:r>
            <a:r>
              <a:rPr lang="en-US" sz="2400" baseline="-25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/>
              <a:t>(T</a:t>
            </a:r>
            <a:r>
              <a:rPr lang="en-US" sz="2400" baseline="30000" dirty="0"/>
              <a:t>1+</a:t>
            </a:r>
            <a:r>
              <a:rPr lang="en-US" sz="2400" baseline="30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/>
              <a:t>)     for each fixed  k </a:t>
            </a:r>
            <a:r>
              <a:rPr lang="en-US" sz="2400" dirty="0">
                <a:latin typeface="cmsy10" pitchFamily="34" charset="0"/>
              </a:rPr>
              <a:t>¸ </a:t>
            </a:r>
            <a:r>
              <a:rPr lang="en-US" sz="2400" dirty="0"/>
              <a:t>1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/>
              <a:t>The 2k-th moment for a cusp form on GL(d) is thought to be exactly as difficult to the 2nd moment on GL(</a:t>
            </a:r>
            <a:r>
              <a:rPr lang="en-US" sz="2800" dirty="0" err="1"/>
              <a:t>dk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152400" y="8382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>
                <a:solidFill>
                  <a:srgbClr val="FF3939"/>
                </a:solidFill>
              </a:rPr>
              <a:t>Bounds on S(T,x) imply bounds on moments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b="1" u="sng" dirty="0"/>
              <a:t>Folklore theorem</a:t>
            </a:r>
            <a:r>
              <a:rPr lang="en-US" dirty="0"/>
              <a:t> (known as early as the 60’s by </a:t>
            </a:r>
            <a:r>
              <a:rPr lang="en-US" dirty="0" err="1"/>
              <a:t>Chandrasekharan</a:t>
            </a:r>
            <a:r>
              <a:rPr lang="en-US" dirty="0"/>
              <a:t>, </a:t>
            </a:r>
            <a:r>
              <a:rPr lang="en-US" dirty="0" err="1"/>
              <a:t>Narasimhan</a:t>
            </a:r>
            <a:r>
              <a:rPr lang="en-US" dirty="0"/>
              <a:t>, </a:t>
            </a:r>
            <a:r>
              <a:rPr lang="en-US" dirty="0" err="1"/>
              <a:t>Selberg</a:t>
            </a:r>
            <a:r>
              <a:rPr lang="en-US" dirty="0"/>
              <a:t>):</a:t>
            </a:r>
          </a:p>
          <a:p>
            <a:pPr lvl="1">
              <a:lnSpc>
                <a:spcPct val="110000"/>
              </a:lnSpc>
              <a:spcAft>
                <a:spcPct val="25000"/>
              </a:spcAft>
            </a:pPr>
            <a:r>
              <a:rPr lang="en-US" dirty="0"/>
              <a:t>If S(</a:t>
            </a:r>
            <a:r>
              <a:rPr lang="en-US" dirty="0" err="1"/>
              <a:t>T,x</a:t>
            </a:r>
            <a:r>
              <a:rPr lang="en-US" dirty="0"/>
              <a:t>) = O</a:t>
            </a:r>
            <a:r>
              <a:rPr lang="en-US" baseline="-25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/>
              <a:t>(T</a:t>
            </a:r>
            <a:r>
              <a:rPr lang="en-US" baseline="300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aseline="30000" dirty="0">
                <a:sym typeface="Symbol" pitchFamily="18" charset="2"/>
              </a:rPr>
              <a:t>+</a:t>
            </a:r>
            <a:r>
              <a:rPr lang="en-US" baseline="30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/>
              <a:t>) for some ½ </a:t>
            </a:r>
            <a:r>
              <a:rPr lang="en-US" dirty="0">
                <a:latin typeface="cmsy10" pitchFamily="34" charset="0"/>
              </a:rPr>
              <a:t>·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 &lt; 1, then </a:t>
            </a:r>
            <a:br>
              <a:rPr lang="en-US" dirty="0"/>
            </a:br>
            <a:r>
              <a:rPr lang="en-US" dirty="0"/>
              <a:t>	     </a:t>
            </a:r>
            <a:r>
              <a:rPr lang="en-US" dirty="0">
                <a:latin typeface="cmsy10" pitchFamily="34" charset="0"/>
              </a:rPr>
              <a:t>s</a:t>
            </a:r>
            <a:r>
              <a:rPr lang="en-US" baseline="-25000" dirty="0"/>
              <a:t>-T</a:t>
            </a:r>
            <a:r>
              <a:rPr lang="en-US" baseline="30000" dirty="0"/>
              <a:t>T </a:t>
            </a:r>
            <a:r>
              <a:rPr lang="en-US" dirty="0"/>
              <a:t>|L(½ + it)|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dt</a:t>
            </a:r>
            <a:r>
              <a:rPr lang="en-US" dirty="0"/>
              <a:t>   =  O</a:t>
            </a:r>
            <a:r>
              <a:rPr lang="en-US" baseline="-25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/>
              <a:t>(T</a:t>
            </a:r>
            <a:r>
              <a:rPr lang="en-US" baseline="30000" dirty="0"/>
              <a:t>1 + </a:t>
            </a:r>
            <a:r>
              <a:rPr lang="en-US" baseline="30000" dirty="0">
                <a:latin typeface="Symbol" pitchFamily="18" charset="2"/>
                <a:sym typeface="Symbol" pitchFamily="18" charset="2"/>
              </a:rPr>
              <a:t> </a:t>
            </a:r>
            <a:r>
              <a:rPr lang="en-US" baseline="30000" dirty="0">
                <a:sym typeface="Symbol" pitchFamily="18" charset="2"/>
              </a:rPr>
              <a:t> +  (2</a:t>
            </a:r>
            <a:r>
              <a:rPr lang="en-US" baseline="300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aseline="30000" dirty="0">
                <a:sym typeface="Symbol" pitchFamily="18" charset="2"/>
              </a:rPr>
              <a:t>-1) d</a:t>
            </a:r>
            <a:r>
              <a:rPr lang="en-US" dirty="0"/>
              <a:t>),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dirty="0"/>
              <a:t>Where d = the degree of the L-function 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dirty="0"/>
              <a:t>E.g. L-function comes from GL(</a:t>
            </a:r>
            <a:r>
              <a:rPr lang="en-US" dirty="0" err="1"/>
              <a:t>d</a:t>
            </a:r>
            <a:r>
              <a:rPr lang="en-US" b="1" dirty="0" err="1"/>
              <a:t>,</a:t>
            </a:r>
            <a:r>
              <a:rPr lang="en-US" dirty="0" err="1">
                <a:latin typeface="msbm10" pitchFamily="34" charset="0"/>
              </a:rPr>
              <a:t>A</a:t>
            </a:r>
            <a:r>
              <a:rPr lang="en-US" baseline="-25000" dirty="0" err="1">
                <a:latin typeface="msbm10" pitchFamily="34" charset="0"/>
              </a:rPr>
              <a:t>Q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dirty="0"/>
              <a:t>Thus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 </a:t>
            </a:r>
            <a:r>
              <a:rPr lang="en-US" dirty="0"/>
              <a:t>= </a:t>
            </a:r>
            <a:r>
              <a:rPr lang="en-US" dirty="0" smtClean="0"/>
              <a:t>1/2 </a:t>
            </a:r>
            <a:r>
              <a:rPr lang="en-US" dirty="0"/>
              <a:t>is very hard to achieve because it gives the optimal bound O</a:t>
            </a:r>
            <a:r>
              <a:rPr lang="en-US" baseline="-25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/>
              <a:t>(T</a:t>
            </a:r>
            <a:r>
              <a:rPr lang="en-US" baseline="30000" dirty="0"/>
              <a:t>1+</a:t>
            </a:r>
            <a:r>
              <a:rPr lang="en-US" baseline="30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 smtClean="0"/>
              <a:t>).</a:t>
            </a:r>
          </a:p>
          <a:p>
            <a:pPr>
              <a:lnSpc>
                <a:spcPct val="90000"/>
              </a:lnSpc>
              <a:spcAft>
                <a:spcPct val="10000"/>
              </a:spcAft>
              <a:buNone/>
            </a:pPr>
            <a:endParaRPr lang="en-US" dirty="0" smtClean="0"/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 </a:t>
            </a:r>
            <a:r>
              <a:rPr lang="en-US" dirty="0" smtClean="0"/>
              <a:t>= ¾ known for GL(3), but nothing beyond.</a:t>
            </a:r>
            <a:endParaRPr lang="en-US" dirty="0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152400" y="8382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8038"/>
          </a:xfrm>
        </p:spPr>
        <p:txBody>
          <a:bodyPr/>
          <a:lstStyle/>
          <a:p>
            <a:r>
              <a:rPr lang="en-US" sz="3800">
                <a:solidFill>
                  <a:srgbClr val="FF3939"/>
                </a:solidFill>
              </a:rPr>
              <a:t>Connection to zeroes on the critical line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915400" cy="6019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Aft>
                <a:spcPct val="10000"/>
              </a:spcAft>
            </a:pPr>
            <a:r>
              <a:rPr lang="en-US" sz="2000" dirty="0"/>
              <a:t>Suppose (for fictitious expositional simplicity)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 </a:t>
            </a:r>
            <a:r>
              <a:rPr lang="en-US" sz="2000" dirty="0"/>
              <a:t>= 0 for a cusp form on SL(2,</a:t>
            </a:r>
            <a:r>
              <a:rPr lang="en-US" sz="2000" dirty="0">
                <a:latin typeface="msbm10" pitchFamily="34" charset="0"/>
              </a:rPr>
              <a:t>Z</a:t>
            </a:r>
            <a:r>
              <a:rPr lang="en-US" sz="2000" dirty="0"/>
              <a:t>).  It is not difficult to handle arbitrary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</a:t>
            </a:r>
            <a:r>
              <a:rPr lang="en-US" sz="2000" dirty="0"/>
              <a:t>.</a:t>
            </a:r>
          </a:p>
          <a:p>
            <a:pPr marL="609600" indent="-609600">
              <a:lnSpc>
                <a:spcPct val="80000"/>
              </a:lnSpc>
              <a:spcAft>
                <a:spcPct val="10000"/>
              </a:spcAft>
            </a:pPr>
            <a:r>
              <a:rPr lang="en-US" sz="2000" dirty="0"/>
              <a:t>Let H(t) = M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</a:t>
            </a:r>
            <a:r>
              <a:rPr lang="en-US" sz="2000" dirty="0"/>
              <a:t>(1/2+it).  Then H(t) = H(-t) is real.</a:t>
            </a:r>
          </a:p>
          <a:p>
            <a:pPr marL="609600" indent="-609600">
              <a:lnSpc>
                <a:spcPct val="80000"/>
              </a:lnSpc>
              <a:spcAft>
                <a:spcPct val="10000"/>
              </a:spcAft>
            </a:pPr>
            <a:r>
              <a:rPr lang="en-US" sz="2000" dirty="0"/>
              <a:t>Let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000" baseline="-25000" dirty="0">
                <a:sym typeface="Symbol" pitchFamily="18" charset="2"/>
              </a:rPr>
              <a:t>1/T</a:t>
            </a:r>
            <a:r>
              <a:rPr lang="en-US" sz="2000" dirty="0"/>
              <a:t> be an approximate identity such that M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000" dirty="0"/>
              <a:t>(1/2+it) </a:t>
            </a:r>
            <a:r>
              <a:rPr lang="en-US" sz="2000" dirty="0">
                <a:latin typeface="cmsy10" pitchFamily="34" charset="0"/>
              </a:rPr>
              <a:t>¸</a:t>
            </a:r>
            <a:r>
              <a:rPr lang="en-US" sz="2000" dirty="0"/>
              <a:t> 0.</a:t>
            </a:r>
          </a:p>
          <a:p>
            <a:pPr marL="609600" indent="-609600">
              <a:lnSpc>
                <a:spcPct val="80000"/>
              </a:lnSpc>
              <a:spcAft>
                <a:spcPct val="10000"/>
              </a:spcAft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609600" indent="-609600">
              <a:lnSpc>
                <a:spcPct val="80000"/>
              </a:lnSpc>
              <a:spcAft>
                <a:spcPct val="10000"/>
              </a:spcAft>
            </a:pPr>
            <a:r>
              <a:rPr lang="en-US" sz="2000" dirty="0"/>
              <a:t>If L(s) has only a finite number of zeroes on the critical line, then the following integral must also be of order T: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609600" indent="-609600">
              <a:lnSpc>
                <a:spcPct val="85000"/>
              </a:lnSpc>
              <a:spcAft>
                <a:spcPct val="10000"/>
              </a:spcAft>
            </a:pPr>
            <a:r>
              <a:rPr lang="en-US" sz="2000" dirty="0"/>
              <a:t>But it cannot if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</a:t>
            </a:r>
            <a:r>
              <a:rPr lang="en-US" sz="2000" dirty="0"/>
              <a:t>(x) vanishes to infinite order at x=1 (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000" dirty="0"/>
              <a:t> is concentrated near a point where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</a:t>
            </a:r>
            <a:r>
              <a:rPr lang="en-US" sz="2000" dirty="0"/>
              <a:t> behaves as if it is zero).</a:t>
            </a:r>
          </a:p>
          <a:p>
            <a:pPr marL="609600" indent="-609600">
              <a:lnSpc>
                <a:spcPct val="85000"/>
              </a:lnSpc>
              <a:spcAft>
                <a:spcPct val="10000"/>
              </a:spcAft>
            </a:pPr>
            <a:r>
              <a:rPr lang="en-US" sz="2000" dirty="0"/>
              <a:t>In that case this integral decays as O(T</a:t>
            </a:r>
            <a:r>
              <a:rPr lang="en-US" sz="2000" baseline="30000" dirty="0"/>
              <a:t>-N</a:t>
            </a:r>
            <a:r>
              <a:rPr lang="en-US" sz="2000" dirty="0"/>
              <a:t>) for any N &gt; 0! </a:t>
            </a:r>
          </a:p>
          <a:p>
            <a:pPr marL="609600" indent="-609600">
              <a:lnSpc>
                <a:spcPct val="85000"/>
              </a:lnSpc>
              <a:spcAft>
                <a:spcPct val="10000"/>
              </a:spcAft>
            </a:pPr>
            <a:r>
              <a:rPr lang="en-US" sz="2000" dirty="0"/>
              <a:t>The above was for a cusp form on SL(2,</a:t>
            </a:r>
            <a:r>
              <a:rPr lang="en-US" sz="2000" dirty="0">
                <a:latin typeface="msbm10" pitchFamily="34" charset="0"/>
              </a:rPr>
              <a:t>Z</a:t>
            </a:r>
            <a:r>
              <a:rPr lang="en-US" sz="2000" dirty="0"/>
              <a:t>).  For congruence groups, the point x=1 changes to </a:t>
            </a:r>
            <a:r>
              <a:rPr lang="en-US" sz="2000" dirty="0" smtClean="0"/>
              <a:t>q</a:t>
            </a:r>
            <a:r>
              <a:rPr lang="en-US" sz="2000" baseline="30000" dirty="0" smtClean="0"/>
              <a:t>½</a:t>
            </a:r>
            <a:r>
              <a:rPr lang="en-US" sz="2000" dirty="0" smtClean="0"/>
              <a:t>, </a:t>
            </a:r>
            <a:r>
              <a:rPr lang="en-US" sz="2000" dirty="0"/>
              <a:t>q = level.  The bound S(</a:t>
            </a:r>
            <a:r>
              <a:rPr lang="en-US" sz="2000" dirty="0" err="1"/>
              <a:t>T,x</a:t>
            </a:r>
            <a:r>
              <a:rPr lang="en-US" sz="2000" dirty="0"/>
              <a:t>) = O</a:t>
            </a:r>
            <a:r>
              <a:rPr lang="en-US" sz="2000" baseline="-25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dirty="0"/>
              <a:t>(T</a:t>
            </a:r>
            <a:r>
              <a:rPr lang="en-US" sz="2000" baseline="30000" dirty="0"/>
              <a:t>1/2+</a:t>
            </a:r>
            <a:r>
              <a:rPr lang="en-US" sz="2000" baseline="30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dirty="0"/>
              <a:t>) shows that the last integral is still o(T) with room to spare.</a:t>
            </a:r>
          </a:p>
          <a:p>
            <a:pPr marL="609600" indent="-609600">
              <a:lnSpc>
                <a:spcPct val="80000"/>
              </a:lnSpc>
              <a:spcAft>
                <a:spcPct val="10000"/>
              </a:spcAft>
            </a:pPr>
            <a:r>
              <a:rPr lang="en-US" sz="2000" dirty="0">
                <a:solidFill>
                  <a:srgbClr val="4304B4"/>
                </a:solidFill>
              </a:rPr>
              <a:t>New phenomena</a:t>
            </a:r>
            <a:r>
              <a:rPr lang="en-US" sz="2000" dirty="0"/>
              <a:t>: numerically that integral decays only like T</a:t>
            </a:r>
            <a:r>
              <a:rPr lang="en-US" sz="2000" baseline="30000" dirty="0"/>
              <a:t>1/2 </a:t>
            </a:r>
            <a:r>
              <a:rPr lang="en-US" sz="2000" dirty="0"/>
              <a:t>for q=11.</a:t>
            </a:r>
          </a:p>
          <a:p>
            <a:pPr marL="609600" indent="-609600">
              <a:lnSpc>
                <a:spcPct val="80000"/>
              </a:lnSpc>
              <a:spcAft>
                <a:spcPct val="10000"/>
              </a:spcAft>
              <a:buFontTx/>
              <a:buNone/>
            </a:pPr>
            <a:endParaRPr lang="en-US" sz="2000" dirty="0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152400" y="8382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449" name="Picture 25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971800"/>
            <a:ext cx="7391400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450" name="Picture 26" descr="figu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438400"/>
            <a:ext cx="80772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453" name="Picture 29" descr="figu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038600"/>
            <a:ext cx="586740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455" name="Picture 31" descr="figu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295400"/>
            <a:ext cx="2314575" cy="436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Classical Theory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010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Classical </a:t>
            </a:r>
            <a:r>
              <a:rPr lang="en-US" dirty="0" err="1" smtClean="0"/>
              <a:t>Automorphic</a:t>
            </a:r>
            <a:r>
              <a:rPr lang="en-US" dirty="0" smtClean="0"/>
              <a:t> Forms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L-functions for GL(2)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Method of Integral Representations (Rankin-</a:t>
            </a:r>
            <a:r>
              <a:rPr lang="en-US" dirty="0" err="1" smtClean="0"/>
              <a:t>Selberg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Langlands-Shahidi</a:t>
            </a:r>
            <a:r>
              <a:rPr lang="en-US" dirty="0" smtClean="0"/>
              <a:t> Method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Big Questions: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Temperedness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GRH and zeroes on the line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Lindelof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Methods to tackle analytic problems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rgbClr val="FF3939"/>
                </a:solidFill>
              </a:rPr>
              <a:t>GL(n) Principal Series</a:t>
            </a:r>
            <a:endParaRPr lang="en-US" sz="4000" dirty="0">
              <a:solidFill>
                <a:srgbClr val="FF3939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All </a:t>
            </a:r>
            <a:r>
              <a:rPr lang="en-US" sz="2800" dirty="0"/>
              <a:t>representations of G=GL(</a:t>
            </a:r>
            <a:r>
              <a:rPr lang="en-US" sz="2800" dirty="0" err="1"/>
              <a:t>n,</a:t>
            </a:r>
            <a:r>
              <a:rPr lang="en-US" sz="2800" dirty="0" err="1">
                <a:latin typeface="msbm10" pitchFamily="34" charset="0"/>
              </a:rPr>
              <a:t>R</a:t>
            </a:r>
            <a:r>
              <a:rPr lang="en-US" sz="2800" dirty="0"/>
              <a:t>) embed into </a:t>
            </a:r>
            <a:r>
              <a:rPr lang="en-US" sz="2800" dirty="0">
                <a:solidFill>
                  <a:schemeClr val="accent2"/>
                </a:solidFill>
              </a:rPr>
              <a:t>principal series representations</a:t>
            </a:r>
            <a:r>
              <a:rPr lang="en-US" sz="2800" dirty="0"/>
              <a:t> (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baseline="-25000" dirty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800" baseline="-25000" dirty="0">
                <a:sym typeface="Symbol" pitchFamily="18" charset="2"/>
              </a:rPr>
              <a:t>,</a:t>
            </a:r>
            <a:r>
              <a:rPr lang="en-US" sz="2800" baseline="-250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dirty="0"/>
              <a:t>,V</a:t>
            </a:r>
            <a:r>
              <a:rPr lang="en-US" sz="2800" baseline="-25000" dirty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800" baseline="-25000" dirty="0">
                <a:sym typeface="Symbol" pitchFamily="18" charset="2"/>
              </a:rPr>
              <a:t>,</a:t>
            </a:r>
            <a:r>
              <a:rPr lang="en-US" sz="2800" baseline="-250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dirty="0"/>
              <a:t>):</a:t>
            </a:r>
            <a:br>
              <a:rPr lang="en-US" sz="2800" dirty="0"/>
            </a:br>
            <a:endParaRPr lang="en-US" sz="1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V = { f : G</a:t>
            </a:r>
            <a:r>
              <a:rPr lang="en-US" sz="2400" dirty="0">
                <a:latin typeface="cmsy10" pitchFamily="34" charset="0"/>
              </a:rPr>
              <a:t>!</a:t>
            </a:r>
            <a:r>
              <a:rPr lang="en-US" sz="2400" dirty="0"/>
              <a:t> </a:t>
            </a:r>
            <a:r>
              <a:rPr lang="en-US" sz="2400" dirty="0">
                <a:latin typeface="msbm10" pitchFamily="34" charset="0"/>
              </a:rPr>
              <a:t>C</a:t>
            </a:r>
            <a:r>
              <a:rPr lang="en-US" sz="2400" dirty="0"/>
              <a:t> </a:t>
            </a:r>
            <a:r>
              <a:rPr lang="en-US" sz="2400" dirty="0">
                <a:latin typeface="cmsy10" pitchFamily="34" charset="0"/>
              </a:rPr>
              <a:t>j</a:t>
            </a:r>
            <a:r>
              <a:rPr lang="en-US" sz="2400" dirty="0"/>
              <a:t>  f(</a:t>
            </a:r>
            <a:r>
              <a:rPr lang="en-US" sz="2400" dirty="0" err="1"/>
              <a:t>gb</a:t>
            </a:r>
            <a:r>
              <a:rPr lang="en-US" sz="2400" dirty="0"/>
              <a:t>) = f(g)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</a:t>
            </a:r>
            <a:r>
              <a:rPr lang="en-US" sz="2400" baseline="30000" dirty="0">
                <a:latin typeface="Symbol" pitchFamily="18" charset="2"/>
                <a:sym typeface="Symbol" pitchFamily="18" charset="2"/>
              </a:rPr>
              <a:t>-1</a:t>
            </a:r>
            <a:r>
              <a:rPr lang="en-US" sz="2400" dirty="0"/>
              <a:t>(b) } ,  [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</a:t>
            </a:r>
            <a:r>
              <a:rPr lang="en-US" sz="2400" dirty="0"/>
              <a:t>(h)f](g) = f(h</a:t>
            </a:r>
            <a:r>
              <a:rPr lang="en-US" sz="2400" baseline="30000" dirty="0"/>
              <a:t>-1</a:t>
            </a:r>
            <a:r>
              <a:rPr lang="en-US" sz="2400" dirty="0"/>
              <a:t>g)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Here b </a:t>
            </a:r>
            <a:r>
              <a:rPr lang="en-US" sz="2400" dirty="0">
                <a:latin typeface="cmsy10" pitchFamily="34" charset="0"/>
              </a:rPr>
              <a:t>2</a:t>
            </a:r>
            <a:r>
              <a:rPr lang="en-US" sz="2400" dirty="0"/>
              <a:t> B = lower triangular </a:t>
            </a:r>
            <a:r>
              <a:rPr lang="en-US" sz="2400" dirty="0" err="1"/>
              <a:t>Borel</a:t>
            </a:r>
            <a:r>
              <a:rPr lang="en-US" sz="2400" dirty="0"/>
              <a:t> subgroup, </a:t>
            </a:r>
            <a:br>
              <a:rPr lang="en-US" sz="2400" dirty="0"/>
            </a:br>
            <a:endParaRPr lang="en-US" sz="9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Symbol" pitchFamily="18" charset="2"/>
                <a:sym typeface="Symbol" pitchFamily="18" charset="2"/>
              </a:rPr>
              <a:t>                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</a:t>
            </a:r>
            <a:r>
              <a:rPr lang="en-US" sz="3200" dirty="0"/>
              <a:t>(b) =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</a:t>
            </a:r>
            <a:r>
              <a:rPr lang="en-US" sz="3200" baseline="-25000" dirty="0">
                <a:latin typeface="Symbol" pitchFamily="18" charset="2"/>
                <a:sym typeface="Symbol" pitchFamily="18" charset="2"/>
              </a:rPr>
              <a:t></a:t>
            </a:r>
            <a:r>
              <a:rPr lang="en-US" sz="3200" baseline="-25000" dirty="0">
                <a:sym typeface="Symbol" pitchFamily="18" charset="2"/>
              </a:rPr>
              <a:t>,</a:t>
            </a:r>
            <a:r>
              <a:rPr lang="en-US" sz="3200" baseline="-250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3200" dirty="0"/>
              <a:t>(b) =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 </a:t>
            </a:r>
            <a:r>
              <a:rPr lang="en-US" sz="3200" dirty="0"/>
              <a:t>|</a:t>
            </a:r>
            <a:r>
              <a:rPr lang="en-US" sz="3200" dirty="0" err="1"/>
              <a:t>b</a:t>
            </a:r>
            <a:r>
              <a:rPr lang="en-US" sz="3200" baseline="-25000" dirty="0" err="1"/>
              <a:t>j</a:t>
            </a:r>
            <a:r>
              <a:rPr lang="en-US" sz="3200" dirty="0"/>
              <a:t>|</a:t>
            </a:r>
            <a:r>
              <a:rPr lang="en-US" sz="3200" baseline="30000" dirty="0"/>
              <a:t>(n+1)/2 - j - </a:t>
            </a:r>
            <a:r>
              <a:rPr lang="en-US" sz="3200" baseline="30000" dirty="0">
                <a:latin typeface="Symbol" pitchFamily="18" charset="2"/>
                <a:sym typeface="Symbol" pitchFamily="18" charset="2"/>
              </a:rPr>
              <a:t></a:t>
            </a:r>
            <a:r>
              <a:rPr lang="en-US" sz="3200" baseline="15000" dirty="0">
                <a:sym typeface="Symbol" pitchFamily="18" charset="2"/>
              </a:rPr>
              <a:t>j</a:t>
            </a:r>
            <a:r>
              <a:rPr lang="en-US" sz="3200" dirty="0"/>
              <a:t> </a:t>
            </a:r>
            <a:r>
              <a:rPr lang="en-US" sz="3200" dirty="0" err="1"/>
              <a:t>sgn</a:t>
            </a:r>
            <a:r>
              <a:rPr lang="en-US" sz="3200" dirty="0"/>
              <a:t>(</a:t>
            </a:r>
            <a:r>
              <a:rPr lang="en-US" sz="3200" dirty="0" err="1"/>
              <a:t>b</a:t>
            </a:r>
            <a:r>
              <a:rPr lang="en-US" sz="3200" baseline="-25000" dirty="0" err="1"/>
              <a:t>j</a:t>
            </a:r>
            <a:r>
              <a:rPr lang="en-US" sz="3200" dirty="0"/>
              <a:t>)</a:t>
            </a:r>
            <a:r>
              <a:rPr lang="en-US" sz="3200" baseline="300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3200" baseline="15000" dirty="0">
                <a:sym typeface="Symbol" pitchFamily="18" charset="2"/>
              </a:rPr>
              <a:t>j </a:t>
            </a:r>
            <a:r>
              <a:rPr lang="en-US" sz="3200" dirty="0">
                <a:sym typeface="Symbol" pitchFamily="18" charset="2"/>
              </a:rPr>
              <a:t>,</a:t>
            </a:r>
            <a:endParaRPr lang="en-US" sz="3200" dirty="0">
              <a:latin typeface="Symbol" pitchFamily="18" charset="2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900" dirty="0"/>
              <a:t>    </a:t>
            </a:r>
            <a:br>
              <a:rPr lang="en-US" sz="900" dirty="0"/>
            </a:br>
            <a:r>
              <a:rPr lang="en-US" sz="2400" dirty="0"/>
              <a:t>     and </a:t>
            </a:r>
            <a:r>
              <a:rPr lang="en-US" sz="2400" dirty="0" err="1"/>
              <a:t>b</a:t>
            </a:r>
            <a:r>
              <a:rPr lang="en-US" sz="2400" baseline="-25000" dirty="0" err="1"/>
              <a:t>j</a:t>
            </a:r>
            <a:r>
              <a:rPr lang="en-US" sz="2400" dirty="0"/>
              <a:t> are the diagonal elements of the matrix b.</a:t>
            </a:r>
            <a:br>
              <a:rPr lang="en-US" sz="2400" dirty="0"/>
            </a:b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800" dirty="0"/>
              <a:t>(</a:t>
            </a:r>
            <a:r>
              <a:rPr lang="en-US" sz="2800" u="sng" dirty="0" err="1"/>
              <a:t>Casselman</a:t>
            </a:r>
            <a:r>
              <a:rPr lang="en-US" sz="2800" u="sng" dirty="0"/>
              <a:t>-Wallach Theorem</a:t>
            </a:r>
            <a:r>
              <a:rPr lang="en-US" sz="2800" dirty="0"/>
              <a:t>) Embedding extends </a:t>
            </a:r>
            <a:r>
              <a:rPr lang="en-US" sz="2800" dirty="0" err="1"/>
              <a:t>equivariantly</a:t>
            </a:r>
            <a:r>
              <a:rPr lang="en-US" sz="2800" dirty="0"/>
              <a:t> to distribution vectors:</a:t>
            </a:r>
            <a:br>
              <a:rPr lang="en-US" sz="2800" dirty="0"/>
            </a:br>
            <a:r>
              <a:rPr lang="en-US" sz="2800" dirty="0"/>
              <a:t>     V</a:t>
            </a:r>
            <a:r>
              <a:rPr lang="en-US" sz="2800" baseline="30000" dirty="0"/>
              <a:t>-</a:t>
            </a:r>
            <a:r>
              <a:rPr lang="en-US" sz="2800" baseline="30000" dirty="0">
                <a:latin typeface="cmsy10" pitchFamily="34" charset="0"/>
              </a:rPr>
              <a:t>1</a:t>
            </a:r>
            <a:r>
              <a:rPr lang="en-US" sz="2800" dirty="0"/>
              <a:t> embeds into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V</a:t>
            </a:r>
            <a:r>
              <a:rPr lang="en-US" sz="2800" baseline="-25000" dirty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800" baseline="-25000" dirty="0">
                <a:sym typeface="Symbol" pitchFamily="18" charset="2"/>
              </a:rPr>
              <a:t>,</a:t>
            </a:r>
            <a:r>
              <a:rPr lang="en-US" sz="2800" baseline="-250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baseline="30000" dirty="0">
                <a:sym typeface="Symbol" pitchFamily="18" charset="2"/>
              </a:rPr>
              <a:t>-</a:t>
            </a:r>
            <a:r>
              <a:rPr lang="en-US" sz="2800" baseline="30000" dirty="0">
                <a:latin typeface="cmsy10" pitchFamily="34" charset="0"/>
                <a:sym typeface="Symbol" pitchFamily="18" charset="2"/>
              </a:rPr>
              <a:t>1</a:t>
            </a:r>
            <a:r>
              <a:rPr lang="en-US" sz="2800" dirty="0"/>
              <a:t> = {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 dirty="0"/>
              <a:t> </a:t>
            </a:r>
            <a:r>
              <a:rPr lang="en-US" sz="2800" dirty="0">
                <a:latin typeface="cmsy10" pitchFamily="34" charset="0"/>
              </a:rPr>
              <a:t>2</a:t>
            </a:r>
            <a:r>
              <a:rPr lang="en-US" sz="2800" dirty="0"/>
              <a:t> C</a:t>
            </a:r>
            <a:r>
              <a:rPr lang="en-US" sz="2800" baseline="30000" dirty="0"/>
              <a:t>-</a:t>
            </a:r>
            <a:r>
              <a:rPr lang="en-US" sz="2800" baseline="30000" dirty="0">
                <a:latin typeface="cmsy10" pitchFamily="34" charset="0"/>
              </a:rPr>
              <a:t>1</a:t>
            </a:r>
            <a:r>
              <a:rPr lang="en-US" sz="2800" dirty="0"/>
              <a:t>(G) </a:t>
            </a:r>
            <a:r>
              <a:rPr lang="en-US" sz="2800" dirty="0">
                <a:latin typeface="cmsy10" pitchFamily="34" charset="0"/>
              </a:rPr>
              <a:t>j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 dirty="0"/>
              <a:t>(</a:t>
            </a:r>
            <a:r>
              <a:rPr lang="en-US" sz="2800" dirty="0" err="1"/>
              <a:t>gb</a:t>
            </a:r>
            <a:r>
              <a:rPr lang="en-US" sz="2800" dirty="0"/>
              <a:t>) =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 dirty="0"/>
              <a:t>(g)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</a:t>
            </a:r>
            <a:r>
              <a:rPr lang="en-US" sz="2800" baseline="30000" dirty="0">
                <a:latin typeface="Symbol" pitchFamily="18" charset="2"/>
                <a:sym typeface="Symbol" pitchFamily="18" charset="2"/>
              </a:rPr>
              <a:t>-1</a:t>
            </a:r>
            <a:r>
              <a:rPr lang="en-US" sz="2800" dirty="0"/>
              <a:t>(b)} </a:t>
            </a:r>
            <a:br>
              <a:rPr lang="en-US" sz="2800" dirty="0"/>
            </a:br>
            <a:r>
              <a:rPr lang="en-US" sz="2800" dirty="0"/>
              <a:t>as a closed subspace. </a:t>
            </a:r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r>
              <a:rPr lang="en-US" sz="3600">
                <a:solidFill>
                  <a:srgbClr val="FF3939"/>
                </a:solidFill>
              </a:rPr>
              <a:t>Another model for Principal Series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638800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000"/>
              <a:t>Principal series are modeled on sections of line bundles over the flag varieties G/B.</a:t>
            </a:r>
          </a:p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000"/>
              <a:t>G/B has a dense, open “</a:t>
            </a:r>
            <a:r>
              <a:rPr lang="en-US" sz="2000">
                <a:solidFill>
                  <a:srgbClr val="4304B4"/>
                </a:solidFill>
              </a:rPr>
              <a:t>big Bruhat cell</a:t>
            </a:r>
            <a:r>
              <a:rPr lang="en-US" sz="2000"/>
              <a:t>” N = {unit upper triangular matrices}.</a:t>
            </a:r>
          </a:p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000"/>
              <a:t>Functions in V</a:t>
            </a:r>
            <a:r>
              <a:rPr lang="en-US" sz="2000" baseline="-25000">
                <a:latin typeface="Symbol" pitchFamily="18" charset="2"/>
                <a:sym typeface="Symbol" pitchFamily="18" charset="2"/>
              </a:rPr>
              <a:t></a:t>
            </a:r>
            <a:r>
              <a:rPr lang="en-US" sz="2000" baseline="-25000">
                <a:sym typeface="Symbol" pitchFamily="18" charset="2"/>
              </a:rPr>
              <a:t>,</a:t>
            </a:r>
            <a:r>
              <a:rPr lang="en-US" sz="2000" baseline="-25000">
                <a:latin typeface="Symbol" pitchFamily="18" charset="2"/>
                <a:sym typeface="Symbol" pitchFamily="18" charset="2"/>
              </a:rPr>
              <a:t></a:t>
            </a:r>
            <a:r>
              <a:rPr lang="en-US" sz="2000" baseline="30000">
                <a:latin typeface="cmsy10" pitchFamily="34" charset="0"/>
                <a:sym typeface="Symbol" pitchFamily="18" charset="2"/>
              </a:rPr>
              <a:t>1</a:t>
            </a:r>
            <a:r>
              <a:rPr lang="en-US" sz="2000"/>
              <a:t> are of course determined by their restriction to this dense cell; distributions, however, are not.</a:t>
            </a:r>
          </a:p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000"/>
              <a:t>However, automorphic distributions have a large invariance group, so in fact are determined by their restriction to N.</a:t>
            </a:r>
          </a:p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000" u="sng"/>
              <a:t>Upshot</a:t>
            </a:r>
            <a:r>
              <a:rPr lang="en-US" sz="2000"/>
              <a:t>: instead of studying automorphic forms on a large dimensional space G, we may study distributions on a space N which has &lt; half the dimension.  View </a:t>
            </a:r>
            <a:r>
              <a:rPr lang="en-US" sz="2000">
                <a:solidFill>
                  <a:srgbClr val="FF3939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sz="2000">
                <a:solidFill>
                  <a:srgbClr val="FF3939"/>
                </a:solidFill>
              </a:rPr>
              <a:t> </a:t>
            </a:r>
            <a:r>
              <a:rPr lang="en-US" sz="2000">
                <a:solidFill>
                  <a:srgbClr val="FF3939"/>
                </a:solidFill>
                <a:latin typeface="cmsy10" pitchFamily="34" charset="0"/>
              </a:rPr>
              <a:t>2</a:t>
            </a:r>
            <a:r>
              <a:rPr lang="en-US" sz="2000">
                <a:solidFill>
                  <a:srgbClr val="FF3939"/>
                </a:solidFill>
              </a:rPr>
              <a:t> C</a:t>
            </a:r>
            <a:r>
              <a:rPr lang="en-US" sz="2000" baseline="30000">
                <a:solidFill>
                  <a:srgbClr val="FF3939"/>
                </a:solidFill>
              </a:rPr>
              <a:t>-</a:t>
            </a:r>
            <a:r>
              <a:rPr lang="en-US" sz="2000" baseline="30000">
                <a:solidFill>
                  <a:srgbClr val="FF3939"/>
                </a:solidFill>
                <a:latin typeface="cmsy10" pitchFamily="34" charset="0"/>
              </a:rPr>
              <a:t>1</a:t>
            </a:r>
            <a:r>
              <a:rPr lang="en-US" sz="2000">
                <a:solidFill>
                  <a:srgbClr val="FF3939"/>
                </a:solidFill>
              </a:rPr>
              <a:t>(N</a:t>
            </a:r>
            <a:r>
              <a:rPr lang="en-US" sz="2000">
                <a:solidFill>
                  <a:srgbClr val="FF3939"/>
                </a:solidFill>
                <a:latin typeface="cmsy10" pitchFamily="34" charset="0"/>
              </a:rPr>
              <a:t>Å</a:t>
            </a:r>
            <a:r>
              <a:rPr lang="en-US" sz="2000">
                <a:solidFill>
                  <a:srgbClr val="FF3939"/>
                </a:solidFill>
              </a:rPr>
              <a:t> </a:t>
            </a:r>
            <a:r>
              <a:rPr lang="en-US" sz="2000">
                <a:solidFill>
                  <a:srgbClr val="FF3939"/>
                </a:solidFill>
                <a:latin typeface="Symbol" pitchFamily="18" charset="2"/>
                <a:sym typeface="Symbol" pitchFamily="18" charset="2"/>
              </a:rPr>
              <a:t></a:t>
            </a:r>
            <a:r>
              <a:rPr lang="en-US" sz="2000">
                <a:solidFill>
                  <a:srgbClr val="FF3939"/>
                </a:solidFill>
                <a:latin typeface="cmsy10" pitchFamily="34" charset="0"/>
              </a:rPr>
              <a:t>n</a:t>
            </a:r>
            <a:r>
              <a:rPr lang="en-US" sz="2000">
                <a:solidFill>
                  <a:srgbClr val="FF3939"/>
                </a:solidFill>
              </a:rPr>
              <a:t>N).</a:t>
            </a:r>
          </a:p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000"/>
              <a:t>Another positive: no special functions are needed.</a:t>
            </a:r>
          </a:p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000"/>
              <a:t>A negative: requires dealing with distributions instead of functions, and hence some analytic overhead.</a:t>
            </a:r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 on N(</a:t>
            </a:r>
            <a:r>
              <a:rPr lang="en-US" dirty="0" smtClean="0">
                <a:latin typeface="msbm10"/>
              </a:rPr>
              <a:t>Z</a:t>
            </a:r>
            <a:r>
              <a:rPr lang="en-US" dirty="0" smtClean="0"/>
              <a:t>)\N(</a:t>
            </a:r>
            <a:r>
              <a:rPr lang="en-US" dirty="0" smtClean="0">
                <a:latin typeface="msbm10"/>
              </a:rPr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Representation Theory of nilpotent groups gives Fourier expansion: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Expressions related by Poisson summation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½</a:t>
            </a:r>
            <a:r>
              <a:rPr lang="en-US" dirty="0" smtClean="0"/>
              <a:t>’s and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’s FTs of each other.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Automorphy</a:t>
            </a:r>
            <a:r>
              <a:rPr lang="en-US" dirty="0" smtClean="0"/>
              <a:t> relates them to coefficients, as </a:t>
            </a:r>
            <a:r>
              <a:rPr lang="en-US" dirty="0" err="1" smtClean="0"/>
              <a:t>fourier</a:t>
            </a:r>
            <a:r>
              <a:rPr lang="en-US" dirty="0" smtClean="0"/>
              <a:t> series in 1/x with coefficients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-25000" dirty="0" err="1" smtClean="0">
                <a:latin typeface="Calibri"/>
              </a:rPr>
              <a:t>n,m</a:t>
            </a:r>
            <a:r>
              <a:rPr lang="en-US" dirty="0" smtClean="0">
                <a:latin typeface="Calibri"/>
              </a:rPr>
              <a:t> (just like formula for SL(2) </a:t>
            </a:r>
            <a:r>
              <a:rPr lang="en-US" dirty="0" smtClean="0">
                <a:latin typeface="cmmi10"/>
              </a:rPr>
              <a:t>¿</a:t>
            </a:r>
            <a:r>
              <a:rPr lang="en-US" dirty="0" smtClean="0">
                <a:latin typeface="Calibri"/>
              </a:rPr>
              <a:t>).</a:t>
            </a:r>
            <a:br>
              <a:rPr lang="en-US" dirty="0" smtClean="0">
                <a:latin typeface="Calibri"/>
              </a:rPr>
            </a:br>
            <a:endParaRPr lang="en-US" dirty="0" smtClean="0"/>
          </a:p>
          <a:p>
            <a:r>
              <a:rPr lang="en-US" dirty="0" smtClean="0">
                <a:latin typeface="Calibri"/>
              </a:rPr>
              <a:t>Integrating these identities also gives a </a:t>
            </a:r>
            <a:r>
              <a:rPr lang="en-US" dirty="0" err="1" smtClean="0">
                <a:latin typeface="Calibri"/>
              </a:rPr>
              <a:t>Voronoi</a:t>
            </a:r>
            <a:r>
              <a:rPr lang="en-US" dirty="0" smtClean="0">
                <a:latin typeface="Calibri"/>
              </a:rPr>
              <a:t>-style formula</a:t>
            </a: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381000" y="2286000"/>
            <a:ext cx="8406775" cy="157683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228600" y="1828800"/>
            <a:ext cx="8763000" cy="762000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r>
              <a:rPr lang="en-US" sz="3600">
                <a:solidFill>
                  <a:srgbClr val="FF3939"/>
                </a:solidFill>
              </a:rPr>
              <a:t>A Voronoi-style formula for GL(3)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sz="2400" u="sng" dirty="0"/>
              <a:t>Theorem (Miller-</a:t>
            </a:r>
            <a:r>
              <a:rPr lang="en-US" sz="2400" u="sng" dirty="0" err="1"/>
              <a:t>Schmid</a:t>
            </a:r>
            <a:r>
              <a:rPr lang="en-US" sz="2400" u="sng" dirty="0"/>
              <a:t>, 2002)</a:t>
            </a:r>
            <a:r>
              <a:rPr lang="en-US" sz="2400" dirty="0"/>
              <a:t>  Under the same </a:t>
            </a:r>
            <a:r>
              <a:rPr lang="en-US" sz="2400" dirty="0" smtClean="0"/>
              <a:t>hypothesis as the GL(2) one, </a:t>
            </a:r>
            <a:r>
              <a:rPr lang="en-US" sz="2400" dirty="0"/>
              <a:t>but instead with </a:t>
            </a:r>
            <a:r>
              <a:rPr lang="en-US" sz="2400" dirty="0" err="1"/>
              <a:t>a</a:t>
            </a:r>
            <a:r>
              <a:rPr lang="en-US" sz="2400" baseline="-25000" dirty="0" err="1"/>
              <a:t>m,n</a:t>
            </a:r>
            <a:r>
              <a:rPr lang="en-US" sz="2400" dirty="0"/>
              <a:t> the Fourier coefficients of a cusp form on GL(3,</a:t>
            </a:r>
            <a:r>
              <a:rPr lang="en-US" sz="2400" dirty="0">
                <a:latin typeface="msbm10" pitchFamily="34" charset="0"/>
              </a:rPr>
              <a:t>Z</a:t>
            </a:r>
            <a:r>
              <a:rPr lang="en-US" sz="2400" dirty="0"/>
              <a:t>)</a:t>
            </a:r>
            <a:r>
              <a:rPr lang="en-US" sz="2400" dirty="0" err="1">
                <a:latin typeface="cmsy10" pitchFamily="34" charset="0"/>
              </a:rPr>
              <a:t>n</a:t>
            </a:r>
            <a:r>
              <a:rPr lang="en-US" sz="2400" dirty="0" err="1"/>
              <a:t>GL</a:t>
            </a:r>
            <a:r>
              <a:rPr lang="en-US" sz="2400" dirty="0"/>
              <a:t>(3,</a:t>
            </a:r>
            <a:r>
              <a:rPr lang="en-US" sz="2400" dirty="0">
                <a:latin typeface="msbm10" pitchFamily="34" charset="0"/>
              </a:rPr>
              <a:t>R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any q &gt; 0 and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summation formula reflects identities which are satisfied by the various Fourier components.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theorem can be applied to GL(2) via the symmetric square lift GL(2)</a:t>
            </a:r>
            <a:r>
              <a:rPr lang="en-US" sz="2400" dirty="0">
                <a:latin typeface="cmsy10" pitchFamily="34" charset="0"/>
              </a:rPr>
              <a:t>!</a:t>
            </a:r>
            <a:r>
              <a:rPr lang="en-US" sz="2400" dirty="0"/>
              <a:t> GL(3), giving nonlinear summation formulas (i.e. involving a</a:t>
            </a:r>
            <a:r>
              <a:rPr lang="en-US" sz="2400" baseline="-25000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).  This formula is used by </a:t>
            </a:r>
            <a:r>
              <a:rPr lang="en-US" sz="2400" dirty="0" err="1"/>
              <a:t>Sarnak</a:t>
            </a:r>
            <a:r>
              <a:rPr lang="en-US" sz="2400" dirty="0"/>
              <a:t>-Watson in their sharp bounds for L</a:t>
            </a:r>
            <a:r>
              <a:rPr lang="en-US" sz="2400" baseline="30000" dirty="0"/>
              <a:t>4</a:t>
            </a:r>
            <a:r>
              <a:rPr lang="en-US" sz="2400" dirty="0"/>
              <a:t>-norms of </a:t>
            </a:r>
            <a:r>
              <a:rPr lang="en-US" sz="2400" dirty="0" err="1"/>
              <a:t>eigenfunctions</a:t>
            </a:r>
            <a:r>
              <a:rPr lang="en-US" sz="2400" dirty="0"/>
              <a:t> on SL(2,</a:t>
            </a:r>
            <a:r>
              <a:rPr lang="en-US" sz="2400" dirty="0">
                <a:latin typeface="msbm10" pitchFamily="34" charset="0"/>
              </a:rPr>
              <a:t>Z</a:t>
            </a:r>
            <a:r>
              <a:rPr lang="en-US" sz="2400" dirty="0"/>
              <a:t>)</a:t>
            </a:r>
            <a:r>
              <a:rPr lang="en-US" sz="2400" dirty="0" err="1">
                <a:latin typeface="cmsy10" pitchFamily="34" charset="0"/>
              </a:rPr>
              <a:t>n</a:t>
            </a:r>
            <a:r>
              <a:rPr lang="en-US" sz="2400" dirty="0" err="1">
                <a:latin typeface="msbm10" pitchFamily="34" charset="0"/>
              </a:rPr>
              <a:t>H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Used in the </a:t>
            </a:r>
            <a:r>
              <a:rPr lang="en-US" sz="2400" dirty="0" err="1" smtClean="0"/>
              <a:t>subconvexity</a:t>
            </a:r>
            <a:r>
              <a:rPr lang="en-US" sz="2400" dirty="0" smtClean="0"/>
              <a:t> result of </a:t>
            </a:r>
            <a:r>
              <a:rPr lang="en-US" sz="2400" dirty="0" err="1" smtClean="0"/>
              <a:t>Xiaoqing</a:t>
            </a:r>
            <a:r>
              <a:rPr lang="en-US" sz="2400" dirty="0" smtClean="0"/>
              <a:t> Li</a:t>
            </a:r>
            <a:endParaRPr lang="en-US" sz="2400" dirty="0"/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152400" y="6858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2344" name="Picture 8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8543925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2353" name="Picture 17" descr="figu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200400"/>
            <a:ext cx="7554913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4" grpId="0" animBg="1"/>
      <p:bldP spid="14233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867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1800" dirty="0"/>
              <a:t>Given a collection of </a:t>
            </a:r>
            <a:r>
              <a:rPr lang="en-US" sz="1800" dirty="0" err="1"/>
              <a:t>automorphic</a:t>
            </a:r>
            <a:r>
              <a:rPr lang="en-US" sz="1800" dirty="0"/>
              <a:t> distributions and an ambient group which acts with an open orbit on the product of their (generalized) flag varieties, one can also define a </a:t>
            </a:r>
            <a:r>
              <a:rPr lang="en-US" sz="1800" dirty="0" err="1"/>
              <a:t>holomorphic</a:t>
            </a:r>
            <a:r>
              <a:rPr lang="en-US" sz="1800" dirty="0"/>
              <a:t> pairing</a:t>
            </a:r>
            <a:r>
              <a:rPr lang="en-US" sz="1800" dirty="0" smtClean="0"/>
              <a:t>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600" dirty="0"/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1800" dirty="0"/>
              <a:t>These pairings can be used to obtain the analytic continuation of L-functions which have not been obtained by the </a:t>
            </a:r>
            <a:r>
              <a:rPr lang="en-US" sz="1800" dirty="0" err="1"/>
              <a:t>Langlands-Shahidi</a:t>
            </a:r>
            <a:r>
              <a:rPr lang="en-US" sz="1800" dirty="0"/>
              <a:t> or Rankin-</a:t>
            </a:r>
            <a:r>
              <a:rPr lang="en-US" sz="1800" dirty="0" err="1"/>
              <a:t>Selberg</a:t>
            </a:r>
            <a:r>
              <a:rPr lang="en-US" sz="1800" dirty="0"/>
              <a:t> methods.</a:t>
            </a: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1800" dirty="0"/>
              <a:t>Main example:</a:t>
            </a:r>
            <a:br>
              <a:rPr lang="en-US" sz="1800" dirty="0"/>
            </a:br>
            <a:endParaRPr lang="en-US" sz="1600" dirty="0"/>
          </a:p>
          <a:p>
            <a:pPr lvl="1">
              <a:lnSpc>
                <a:spcPct val="110000"/>
              </a:lnSpc>
              <a:spcAft>
                <a:spcPct val="15000"/>
              </a:spcAft>
              <a:buFontTx/>
              <a:buNone/>
            </a:pPr>
            <a:r>
              <a:rPr lang="en-US" sz="2000" b="1" u="sng" dirty="0">
                <a:solidFill>
                  <a:srgbClr val="FF3939"/>
                </a:solidFill>
              </a:rPr>
              <a:t>Theorem</a:t>
            </a:r>
            <a:r>
              <a:rPr lang="en-US" sz="2000" u="sng" dirty="0">
                <a:solidFill>
                  <a:srgbClr val="FF3939"/>
                </a:solidFill>
              </a:rPr>
              <a:t> (Miller-</a:t>
            </a:r>
            <a:r>
              <a:rPr lang="en-US" sz="2000" u="sng" dirty="0" err="1">
                <a:solidFill>
                  <a:srgbClr val="FF3939"/>
                </a:solidFill>
              </a:rPr>
              <a:t>Schmid</a:t>
            </a:r>
            <a:r>
              <a:rPr lang="en-US" sz="2000" u="sng" dirty="0">
                <a:solidFill>
                  <a:srgbClr val="FF3939"/>
                </a:solidFill>
              </a:rPr>
              <a:t>, 2005).</a:t>
            </a:r>
            <a:r>
              <a:rPr lang="en-US" sz="2000" dirty="0">
                <a:solidFill>
                  <a:srgbClr val="FF3939"/>
                </a:solidFill>
              </a:rPr>
              <a:t> Let F be a cusp form on GL(n</a:t>
            </a:r>
            <a:r>
              <a:rPr lang="en-US" sz="2000" dirty="0" smtClean="0">
                <a:solidFill>
                  <a:srgbClr val="FF3939"/>
                </a:solidFill>
              </a:rPr>
              <a:t>), </a:t>
            </a:r>
            <a:r>
              <a:rPr lang="en-US" sz="2000" dirty="0">
                <a:solidFill>
                  <a:srgbClr val="FF3939"/>
                </a:solidFill>
              </a:rPr>
              <a:t>and S any finite set of places containing the ramified </a:t>
            </a:r>
            <a:r>
              <a:rPr lang="en-US" sz="2000" dirty="0" err="1">
                <a:solidFill>
                  <a:srgbClr val="FF3939"/>
                </a:solidFill>
              </a:rPr>
              <a:t>nonarchimedean</a:t>
            </a:r>
            <a:r>
              <a:rPr lang="en-US" sz="2000" dirty="0">
                <a:solidFill>
                  <a:srgbClr val="FF3939"/>
                </a:solidFill>
              </a:rPr>
              <a:t> places.  Then </a:t>
            </a:r>
            <a:r>
              <a:rPr lang="en-US" sz="2000" dirty="0" err="1">
                <a:solidFill>
                  <a:srgbClr val="FF3939"/>
                </a:solidFill>
              </a:rPr>
              <a:t>Langlands</a:t>
            </a:r>
            <a:r>
              <a:rPr lang="en-US" sz="2000" dirty="0">
                <a:solidFill>
                  <a:srgbClr val="FF3939"/>
                </a:solidFill>
              </a:rPr>
              <a:t> partial L-function L</a:t>
            </a:r>
            <a:r>
              <a:rPr lang="en-US" sz="2000" baseline="-25000" dirty="0">
                <a:solidFill>
                  <a:srgbClr val="FF3939"/>
                </a:solidFill>
              </a:rPr>
              <a:t>S</a:t>
            </a:r>
            <a:r>
              <a:rPr lang="en-US" sz="2000" dirty="0">
                <a:solidFill>
                  <a:srgbClr val="FF3939"/>
                </a:solidFill>
              </a:rPr>
              <a:t>(s,Ext</a:t>
            </a:r>
            <a:r>
              <a:rPr lang="en-US" sz="2000" baseline="30000" dirty="0">
                <a:solidFill>
                  <a:srgbClr val="FF3939"/>
                </a:solidFill>
              </a:rPr>
              <a:t>2</a:t>
            </a:r>
            <a:r>
              <a:rPr lang="en-US" sz="2000" dirty="0">
                <a:solidFill>
                  <a:srgbClr val="FF3939"/>
                </a:solidFill>
              </a:rPr>
              <a:t>F) is </a:t>
            </a:r>
            <a:r>
              <a:rPr lang="en-US" sz="2000" i="1" dirty="0">
                <a:solidFill>
                  <a:srgbClr val="FF3939"/>
                </a:solidFill>
              </a:rPr>
              <a:t>fully </a:t>
            </a:r>
            <a:r>
              <a:rPr lang="en-US" sz="2000" i="1" dirty="0" err="1">
                <a:solidFill>
                  <a:srgbClr val="FF3939"/>
                </a:solidFill>
              </a:rPr>
              <a:t>holomorphic</a:t>
            </a:r>
            <a:r>
              <a:rPr lang="en-US" sz="2000" i="1" dirty="0">
                <a:solidFill>
                  <a:srgbClr val="FF3939"/>
                </a:solidFill>
              </a:rPr>
              <a:t>,</a:t>
            </a:r>
            <a:r>
              <a:rPr lang="en-US" sz="2000" dirty="0">
                <a:solidFill>
                  <a:srgbClr val="FF3939"/>
                </a:solidFill>
              </a:rPr>
              <a:t> i.e. </a:t>
            </a:r>
            <a:r>
              <a:rPr lang="en-US" sz="2000" dirty="0" err="1">
                <a:solidFill>
                  <a:srgbClr val="FF3939"/>
                </a:solidFill>
              </a:rPr>
              <a:t>holomorphic</a:t>
            </a:r>
            <a:r>
              <a:rPr lang="en-US" sz="2000" dirty="0">
                <a:solidFill>
                  <a:srgbClr val="FF3939"/>
                </a:solidFill>
              </a:rPr>
              <a:t> on all of </a:t>
            </a:r>
            <a:r>
              <a:rPr lang="en-US" sz="2000" dirty="0">
                <a:solidFill>
                  <a:srgbClr val="FF3939"/>
                </a:solidFill>
                <a:latin typeface="msbm10" pitchFamily="34" charset="0"/>
              </a:rPr>
              <a:t>C</a:t>
            </a:r>
            <a:r>
              <a:rPr lang="en-US" sz="2000" dirty="0">
                <a:solidFill>
                  <a:srgbClr val="FF3939"/>
                </a:solidFill>
              </a:rPr>
              <a:t>, except perhaps for simple poles at s = 0 or 1 which occur for well-understood reasons.</a:t>
            </a:r>
            <a:br>
              <a:rPr lang="en-US" sz="2000" dirty="0">
                <a:solidFill>
                  <a:srgbClr val="FF3939"/>
                </a:solidFill>
              </a:rPr>
            </a:br>
            <a:endParaRPr lang="en-US" sz="2000" dirty="0" smtClean="0">
              <a:solidFill>
                <a:srgbClr val="FF3939"/>
              </a:solidFill>
            </a:endParaRPr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1800" dirty="0" smtClean="0"/>
              <a:t>In particular, if F is a </a:t>
            </a:r>
            <a:r>
              <a:rPr lang="en-US" sz="1800" dirty="0" err="1" smtClean="0"/>
              <a:t>cuspidal</a:t>
            </a:r>
            <a:r>
              <a:rPr lang="en-US" sz="1800" dirty="0" smtClean="0"/>
              <a:t> </a:t>
            </a:r>
            <a:r>
              <a:rPr lang="en-US" sz="1800" dirty="0" err="1" smtClean="0"/>
              <a:t>Hecke</a:t>
            </a:r>
            <a:r>
              <a:rPr lang="en-US" sz="1800" dirty="0" smtClean="0"/>
              <a:t> </a:t>
            </a:r>
            <a:r>
              <a:rPr lang="en-US" sz="1800" dirty="0" err="1" smtClean="0"/>
              <a:t>eigenform</a:t>
            </a:r>
            <a:r>
              <a:rPr lang="en-US" sz="1800" dirty="0" smtClean="0"/>
              <a:t> on GL(</a:t>
            </a:r>
            <a:r>
              <a:rPr lang="en-US" sz="1800" dirty="0" err="1" smtClean="0"/>
              <a:t>n,</a:t>
            </a:r>
            <a:r>
              <a:rPr lang="en-US" sz="1800" dirty="0" err="1" smtClean="0">
                <a:latin typeface="msbm10" pitchFamily="34" charset="0"/>
              </a:rPr>
              <a:t>Z</a:t>
            </a:r>
            <a:r>
              <a:rPr lang="en-US" sz="1800" dirty="0" smtClean="0"/>
              <a:t>)</a:t>
            </a:r>
            <a:r>
              <a:rPr lang="en-US" sz="1800" dirty="0" err="1" smtClean="0">
                <a:latin typeface="cmsy10" pitchFamily="34" charset="0"/>
              </a:rPr>
              <a:t>n</a:t>
            </a:r>
            <a:r>
              <a:rPr lang="en-US" sz="1800" dirty="0" err="1" smtClean="0"/>
              <a:t>GL</a:t>
            </a:r>
            <a:r>
              <a:rPr lang="en-US" sz="1800" dirty="0" smtClean="0"/>
              <a:t>(</a:t>
            </a:r>
            <a:r>
              <a:rPr lang="en-US" sz="1800" dirty="0" err="1" smtClean="0"/>
              <a:t>n,</a:t>
            </a:r>
            <a:r>
              <a:rPr lang="en-US" sz="1800" dirty="0" err="1" smtClean="0">
                <a:latin typeface="msbm10" pitchFamily="34" charset="0"/>
              </a:rPr>
              <a:t>R</a:t>
            </a:r>
            <a:r>
              <a:rPr lang="en-US" sz="1800" dirty="0" smtClean="0"/>
              <a:t>), the completed global L-function </a:t>
            </a:r>
            <a:r>
              <a:rPr lang="en-US" sz="1800" dirty="0" smtClean="0">
                <a:latin typeface="Symbol" pitchFamily="18" charset="2"/>
                <a:sym typeface="Symbol" pitchFamily="18" charset="2"/>
              </a:rPr>
              <a:t></a:t>
            </a:r>
            <a:r>
              <a:rPr lang="en-US" sz="1800" dirty="0" smtClean="0"/>
              <a:t>(s,Ext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F) is fully </a:t>
            </a:r>
            <a:r>
              <a:rPr lang="en-US" sz="1800" dirty="0" err="1" smtClean="0"/>
              <a:t>holomorphic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  <a:spcAft>
                <a:spcPct val="150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main new contribution is the </a:t>
            </a:r>
            <a:r>
              <a:rPr lang="en-US" sz="1800" dirty="0" err="1">
                <a:solidFill>
                  <a:srgbClr val="4304B4"/>
                </a:solidFill>
              </a:rPr>
              <a:t>archimedean</a:t>
            </a:r>
            <a:r>
              <a:rPr lang="en-US" sz="1800" dirty="0">
                <a:solidFill>
                  <a:srgbClr val="4304B4"/>
                </a:solidFill>
              </a:rPr>
              <a:t> theory</a:t>
            </a:r>
            <a:r>
              <a:rPr lang="en-US" sz="1800" dirty="0"/>
              <a:t>, which seems difficult to obtain using the Rankin-</a:t>
            </a:r>
            <a:r>
              <a:rPr lang="en-US" sz="1800" dirty="0" err="1"/>
              <a:t>Selberg</a:t>
            </a:r>
            <a:r>
              <a:rPr lang="en-US" sz="1800" dirty="0"/>
              <a:t> method.  Similarly, the </a:t>
            </a:r>
            <a:r>
              <a:rPr lang="en-US" sz="1800" dirty="0" err="1"/>
              <a:t>Langlands-Shahidi</a:t>
            </a:r>
            <a:r>
              <a:rPr lang="en-US" sz="1800" dirty="0"/>
              <a:t> method gives the correct functional equation, but has difficulty eliminating the possibility of poles.</a:t>
            </a:r>
            <a:br>
              <a:rPr lang="en-US" sz="1800" dirty="0"/>
            </a:br>
            <a:endParaRPr lang="en-US" sz="1600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36513"/>
            <a:ext cx="8083550" cy="612775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FF3939"/>
                </a:solidFill>
              </a:rPr>
              <a:t>L-functions on other groups</a:t>
            </a:r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152400" y="685800"/>
            <a:ext cx="8763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L-functions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Normalizations: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holomorphic</a:t>
            </a:r>
            <a:r>
              <a:rPr lang="en-US" dirty="0" smtClean="0"/>
              <a:t> case, write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n</a:t>
            </a:r>
            <a:r>
              <a:rPr lang="en-US" baseline="30000" dirty="0" smtClean="0">
                <a:latin typeface="Calibri"/>
              </a:rPr>
              <a:t>(k-1</a:t>
            </a:r>
            <a:r>
              <a:rPr lang="en-US" baseline="30000" dirty="0" smtClean="0"/>
              <a:t>)/2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Maass</a:t>
            </a:r>
            <a:r>
              <a:rPr lang="en-US" dirty="0" smtClean="0"/>
              <a:t> case assume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-n</a:t>
            </a:r>
            <a:r>
              <a:rPr lang="en-US" dirty="0" smtClean="0"/>
              <a:t>= (-1)</a:t>
            </a:r>
            <a:r>
              <a:rPr lang="en-US" baseline="30000" dirty="0" smtClean="0">
                <a:latin typeface="cmmi10"/>
              </a:rPr>
              <a:t>±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 reduce to f(-</a:t>
            </a:r>
            <a:r>
              <a:rPr lang="en-US" dirty="0" err="1" smtClean="0"/>
              <a:t>x+iy</a:t>
            </a:r>
            <a:r>
              <a:rPr lang="en-US" dirty="0" smtClean="0"/>
              <a:t>) = </a:t>
            </a:r>
            <a:r>
              <a:rPr lang="en-US" dirty="0" smtClean="0">
                <a:latin typeface="cmsy10"/>
              </a:rPr>
              <a:t>§</a:t>
            </a:r>
            <a:r>
              <a:rPr lang="en-US" dirty="0" smtClean="0"/>
              <a:t> f(</a:t>
            </a:r>
            <a:r>
              <a:rPr lang="en-US" dirty="0" err="1" smtClean="0"/>
              <a:t>x+iy</a:t>
            </a:r>
            <a:r>
              <a:rPr lang="en-US" dirty="0" smtClean="0"/>
              <a:t>) 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Standard L-function is L(</a:t>
            </a:r>
            <a:r>
              <a:rPr lang="en-US" dirty="0" err="1" smtClean="0"/>
              <a:t>s,f</a:t>
            </a:r>
            <a:r>
              <a:rPr lang="en-US" dirty="0" smtClean="0"/>
              <a:t>) 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baseline="-25000" dirty="0" smtClean="0">
                <a:latin typeface="Symbol"/>
                <a:sym typeface="Symbol"/>
              </a:rPr>
              <a:t>&gt;0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n</a:t>
            </a:r>
            <a:r>
              <a:rPr lang="en-US" baseline="30000" dirty="0" smtClean="0">
                <a:latin typeface="Calibri"/>
              </a:rPr>
              <a:t>-s</a:t>
            </a:r>
            <a:br>
              <a:rPr lang="en-US" baseline="30000" dirty="0" smtClean="0">
                <a:latin typeface="Calibri"/>
              </a:rPr>
            </a:br>
            <a:endParaRPr lang="en-US" baseline="30000" dirty="0" smtClean="0">
              <a:latin typeface="Calibri"/>
            </a:endParaRPr>
          </a:p>
          <a:p>
            <a:r>
              <a:rPr lang="en-US" dirty="0" smtClean="0"/>
              <a:t>The interesting case is for cusp forms.  It is then entire, and obeys a functional equation similar to Riemann </a:t>
            </a:r>
            <a:r>
              <a:rPr lang="en-US" dirty="0" smtClean="0">
                <a:latin typeface="cmmi10"/>
              </a:rPr>
              <a:t>³</a:t>
            </a:r>
            <a:r>
              <a:rPr lang="en-US" dirty="0" smtClean="0"/>
              <a:t>(s)=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n</a:t>
            </a:r>
            <a:r>
              <a:rPr lang="en-US" baseline="30000" dirty="0" smtClean="0">
                <a:latin typeface="Calibri"/>
              </a:rPr>
              <a:t>-s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0" y="6096000"/>
            <a:ext cx="5638800" cy="474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5562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(this is called a </a:t>
            </a:r>
            <a:r>
              <a:rPr lang="en-US" u="sng" dirty="0" smtClean="0">
                <a:solidFill>
                  <a:srgbClr val="FF0000"/>
                </a:solidFill>
              </a:rPr>
              <a:t>completed</a:t>
            </a:r>
            <a:r>
              <a:rPr lang="en-US" dirty="0" smtClean="0">
                <a:solidFill>
                  <a:srgbClr val="FF0000"/>
                </a:solidFill>
              </a:rPr>
              <a:t> L-function)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Hecke</a:t>
            </a:r>
            <a:r>
              <a:rPr lang="en-US" dirty="0" smtClean="0"/>
              <a:t> and </a:t>
            </a:r>
            <a:r>
              <a:rPr lang="en-US" dirty="0" err="1" smtClean="0"/>
              <a:t>Maass</a:t>
            </a:r>
            <a:r>
              <a:rPr lang="en-US" dirty="0" smtClean="0"/>
              <a:t>’ integral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Hecke’s</a:t>
            </a:r>
            <a:r>
              <a:rPr lang="en-US" dirty="0" smtClean="0"/>
              <a:t> idea: for SL(2,</a:t>
            </a:r>
            <a:r>
              <a:rPr lang="en-US" dirty="0" smtClean="0">
                <a:latin typeface="msbm10"/>
              </a:rPr>
              <a:t>Z</a:t>
            </a:r>
            <a:r>
              <a:rPr lang="en-US" dirty="0" smtClean="0"/>
              <a:t>) at least one has that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30000" dirty="0" err="1" smtClean="0">
                <a:latin typeface="Calibri"/>
              </a:rPr>
              <a:t>k</a:t>
            </a:r>
            <a:r>
              <a:rPr lang="en-US" baseline="30000" dirty="0" smtClean="0">
                <a:latin typeface="Calibri"/>
              </a:rPr>
              <a:t>/2</a:t>
            </a:r>
            <a:r>
              <a:rPr lang="en-US" dirty="0" smtClean="0">
                <a:latin typeface="Calibri"/>
              </a:rPr>
              <a:t>f(</a:t>
            </a:r>
            <a:r>
              <a:rPr lang="en-US" dirty="0" err="1" smtClean="0">
                <a:latin typeface="Calibri"/>
              </a:rPr>
              <a:t>iy</a:t>
            </a:r>
            <a:r>
              <a:rPr lang="en-US" dirty="0" smtClean="0"/>
              <a:t>)=</a:t>
            </a:r>
            <a:r>
              <a:rPr lang="en-US" dirty="0" smtClean="0">
                <a:latin typeface="Calibri"/>
              </a:rPr>
              <a:t>y</a:t>
            </a:r>
            <a:r>
              <a:rPr lang="en-US" baseline="30000" dirty="0" smtClean="0">
                <a:latin typeface="Calibri"/>
              </a:rPr>
              <a:t>-k/2</a:t>
            </a:r>
            <a:r>
              <a:rPr lang="en-US" dirty="0" smtClean="0">
                <a:latin typeface="Calibri"/>
              </a:rPr>
              <a:t>f(</a:t>
            </a:r>
            <a:r>
              <a:rPr lang="en-US" dirty="0" err="1" smtClean="0">
                <a:latin typeface="Calibri"/>
              </a:rPr>
              <a:t>i</a:t>
            </a:r>
            <a:r>
              <a:rPr lang="en-US" dirty="0" smtClean="0">
                <a:latin typeface="Calibri"/>
              </a:rPr>
              <a:t>/y</a:t>
            </a:r>
            <a:r>
              <a:rPr lang="en-US" dirty="0" smtClean="0"/>
              <a:t>), and so the </a:t>
            </a:r>
            <a:r>
              <a:rPr lang="en-US" dirty="0" err="1" smtClean="0"/>
              <a:t>Mellin</a:t>
            </a:r>
            <a:r>
              <a:rPr lang="en-US" dirty="0" smtClean="0"/>
              <a:t> transform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capture that symmetry.</a:t>
            </a:r>
          </a:p>
          <a:p>
            <a:r>
              <a:rPr lang="en-US" dirty="0" smtClean="0"/>
              <a:t>Term by term computation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Maass</a:t>
            </a:r>
            <a:r>
              <a:rPr lang="en-US" dirty="0" smtClean="0"/>
              <a:t>: same thing, but different </a:t>
            </a:r>
            <a:r>
              <a:rPr lang="en-US" u="sng" dirty="0" err="1" smtClean="0"/>
              <a:t>archimedean</a:t>
            </a:r>
            <a:r>
              <a:rPr lang="en-US" u="sng" dirty="0" smtClean="0"/>
              <a:t> integral</a:t>
            </a:r>
            <a:r>
              <a:rPr lang="en-US" dirty="0" smtClean="0"/>
              <a:t>                        which luckily is also </a:t>
            </a:r>
            <a:r>
              <a:rPr lang="en-US" dirty="0" err="1" smtClean="0"/>
              <a:t>computible</a:t>
            </a:r>
            <a:r>
              <a:rPr lang="en-US" dirty="0" smtClean="0"/>
              <a:t> explicitly in terms of </a:t>
            </a:r>
            <a:r>
              <a:rPr lang="en-US" dirty="0" smtClean="0">
                <a:latin typeface="cmmi10"/>
              </a:rPr>
              <a:t>¡</a:t>
            </a:r>
            <a:r>
              <a:rPr lang="en-US" dirty="0" smtClean="0"/>
              <a:t>-functions.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5800" y="2590800"/>
            <a:ext cx="8079143" cy="609600"/>
          </a:xfrm>
          <a:prstGeom prst="rect">
            <a:avLst/>
          </a:prstGeom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76400" y="4191000"/>
            <a:ext cx="4979520" cy="456686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33600" y="5105400"/>
            <a:ext cx="1930834" cy="43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s,f)  \ \ = \ \  \int_0^\infty f(iy)y^{s-1/2+k/2}\frac{dy}{y} \ \ = \ \ I(1-s,f)  template TPT1  env TPENV1  fore 0  back 16777215  eqnno 4"/>
  <p:tag name="FILENAME" val="TP_tmp"/>
  <p:tag name="ORIGWIDTH" val="225"/>
  <p:tag name="PICTUREFILESIZE" val="147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s,f) \ \ = \ \ \sum_{n&gt;0}a_n n^{-s} \int_0^\infty e^{-2\pi y}y^{s+\frac{k-1}{2}}\frac{dy}{y}  template TPT1  env TPENV1  fore 0  back 16777215  eqnno 5"/>
  <p:tag name="FILENAME" val="TP_tmp"/>
  <p:tag name="ORIGWIDTH" val="196"/>
  <p:tag name="PICTUREFILESIZE" val="146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_0^\infty K_\nu(2\pi y) y^{s}\frac{dy}{y}  template TPT1  env TPENV1  fore 0  back 16777215  eqnno 6"/>
  <p:tag name="FILENAME" val="TP_tmp"/>
  <p:tag name="ORIGWIDTH" val="76"/>
  <p:tag name="PICTUREFILESIZE" val="61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s(x+iy) \ \ = \ \ \sum_{(c,d)=1} \left(\frac{y}{|cz+d|^2}\right)^s  template TPT1  env TPENV1  fore 0  back 16777215  eqnno 7"/>
  <p:tag name="FILENAME" val="TP_tmp"/>
  <p:tag name="ORIGWIDTH" val="159"/>
  <p:tag name="PICTUREFILESIZE" val="118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fonts,amssymb}&#10;\pagestyle{empty}&#10;\begin{document}&#10;$$\int_{\Gamma\backslash{\mathbb H}} f_1(z)\overline{f_2(z)}E_s(z)\frac{dxdy}{y^2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79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 a_n\overline{b_n}n^{-s}  template TPT1  env TPENV1  fore 0  back 16777215  eqnno 2"/>
  <p:tag name="FILENAME" val="TP_tmp"/>
  <p:tag name="ORIGWIDTH" val="50"/>
  <p:tag name="PICTUREFILESIZE" val="46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a_n| \ \ = \ \ O_\epsilon(n^{\epsilon})  template TPT1  env TPENV1  fore 0  back 16777215  eqnno 3"/>
  <p:tag name="FILENAME" val="TP_tmp"/>
  <p:tag name="ORIGWIDTH" val="73"/>
  <p:tag name="PICTUREFILESIZE" val="59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 f(n) \ \ = \ \ \sum \widehat{f}(n)  template TPT1  env TPENV1  fore 0  back 16777215  eqnno 1"/>
  <p:tag name="FILENAME" val="TP_tmp"/>
  <p:tag name="ORIGWIDTH" val="92"/>
  <p:tag name="PICTUREFILESIZE" val="56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 a_n \,f(n) \ \ = \ \ \sum \tilde{a}_n\,\widehat{f}(n)  template TPT1  env TPENV1  fore 0  back 16777215  eqnno 1"/>
  <p:tag name="FILENAME" val="TP_tmp"/>
  <p:tag name="ORIGWIDTH" val="116"/>
  <p:tag name="PICTUREFILESIZE" val="85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\sum_{\nu} \widehat{k}(\nu) \ \ = \ \ \sum_{\g}\int_{\G\backslash \U}k(z,\g z)dz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87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\ttwo abcd \,:\,i \,\mapsto \, \f{ai+b}{ci+d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469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\ttwo 1t01\,:\,z\,\mapsto\,z+t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8"/>
  <p:tag name="PICTUREFILESIZE" val="26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\ttwo a00{a\i}\,:\,z\,\mapsto\,a^2z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\rho(h)f](g) \ \ = \ \ f(gh)  template TPT1  env TPENV1  fore 0  back 16777215  eqnno 2"/>
  <p:tag name="FILENAME" val="TP_tmp"/>
  <p:tag name="ORIGWIDTH" val="95"/>
  <p:tag name="PICTUREFILESIZE" val="72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(T_pf)(z) \ \ = \ \ \f{1}{\sqrt{p}}\( f(pz) \,+\,\sum_{j=1}^p f(\f{z+j}{p})&#10;\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121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\prod_{p}\prod_{j=1}^d\(1 \,-\,\f{\a_{p,j}}{p^s}\)\i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52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L(s) \ \ = \ \ \prod_p \det(I-A_p p^{-s})\i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7"/>
  <p:tag name="PICTUREFILESIZE" val="5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L(s,\sigma) \ \ = \ \ \prod_p \det(I-A_p' p^{-s})\i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7"/>
  <p:tag name="PICTUREFILESIZE" val="61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L(s,Sym^2) \ \ = \ \ \prod_p\prod_{1\le j\le k \le d}(1-\a_{p,j}\a_{p,k}p^{-s})\i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0"/>
  <p:tag name="PICTUREFILESIZE" val="97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L(s,Ext^2) \ \ = \ \ \prod_p\prod_{1\le j&lt; k \le d}(1-\a_{p,j}\a_{p,k}p^{-s})\i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6"/>
  <p:tag name="PICTUREFILESIZE" val="94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huge&#10;$$&#10;F(z) \ = \ \sum_{n\,=\,0}^\infty \, c_n&#10; \, e^{2\,\pi\,i\,n\,z}&#10;$$&#10;\end{document}&#10;"/>
  <p:tag name="FILENAME" val="figure"/>
  <p:tag name="FORMAT" val="pngmono"/>
  <p:tag name="RES" val="300"/>
  <p:tag name="BLEND" val="0"/>
  <p:tag name="TRANSPARENT" val="1"/>
  <p:tag name="TBUG" val="0"/>
  <p:tag name="ALLOWFS" val="0"/>
  <p:tag name="ORIGWIDTH" val="473"/>
  <p:tag name="PICTUREFILESIZE" val="583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$\rho(\psi)f \ := \&#10;\int_G [\psi(g)\rho(g)f](h) \ = \ \int_G f(hg)\psi(g)dg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11"/>
  <p:tag name="PICTUREFILESIZE" val="112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input colordvi&#10;\newcommand{\ttwo}[4]{\left(\begin{smallmatrix}{#1} &amp; {#2}&#10;\\ {#3} &amp; {#4} \end{smallmatrix}\right)}&#10;\begin{document}&#10;\huge&#10;\textRed&#10;$$&#10;\pi\left(\ttwo{a}{b}{c}{d}^{-1}\right)\tau(x) = |cx+d|^{1-2\nu}\tau&#10;\left(&#10;\textstyle{\frac{ax+b}{cx+d}}\right)  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422"/>
  <p:tag name="BOXFONT" val="10"/>
  <p:tag name="BOXWRAP" val="False"/>
  <p:tag name="WORKAROUNDTRANSPARENCYBUG" val="False"/>
  <p:tag name="ALLOWFONTSUBSTITUTION" val="False"/>
  <p:tag name="BITMAPFORMAT" val="png256"/>
  <p:tag name="ORIGWIDTH" val="738"/>
  <p:tag name="PICTUREFILESIZE" val="167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input colordvi&#10;\newcommand{\ttwo}[4]{\left(\begin{smallmatrix}{#1} &amp; {#2}&#10;\\ {#3} &amp; {#4} \end{smallmatrix}\right)}&#10;\begin{document}&#10;\huge&#10;\textRed&#10;$$&#10;\tau(x) = |cx+d|^{1-2\nu}\tau\left(&#10;\textstyle{\frac{ax+b}{cx+d}}\right) \ \ \text{for} \ \ \ttwo abcd \in \Gamma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422"/>
  <p:tag name="BOXFONT" val="10"/>
  <p:tag name="BOXWRAP" val="False"/>
  <p:tag name="WORKAROUNDTRANSPARENCYBUG" val="False"/>
  <p:tag name="ALLOWFONTSUBSTITUTION" val="False"/>
  <p:tag name="BITMAPFORMAT" val="png256"/>
  <p:tag name="ORIGWIDTH" val="818.875"/>
  <p:tag name="PICTUREFILESIZE" val="163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begin{document}&#10;\huge&#10;\textBlue&#10;$$&#10;F(z) \ = \ \sum_{n\,=\,1}^\infty \, c_n&#10; \, e^{2\,\pi\,i\,n\,z}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472.75"/>
  <p:tag name="PICTUREFILESIZE" val="84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begin{document}&#10;\huge&#10;\textPurple&#10;$$&#10;\tau(x) \ = \ \sum_{n\,=\,1}^\infty \, c_n \, e^{2\,\pi\,i\,n\,x}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469.875"/>
  <p:tag name="PICTUREFILESIZE" val="130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begin{document}&#10;\huge&#10;\textBrown&#10;$$F\left(\scriptstyle{\frac{a\,z+b}{c\,z+d}}\right) \ = \ (c\,z+d)^k\,F(z)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502.75"/>
  <p:tag name="PICTUREFILESIZE" val="144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begin{document}&#10;\huge&#10;\textRed&#10;$$\tau\left(\scriptstyle{\frac{a\,x+b}{c\,x+d}}\right) \ = \ (c\,x+d)^k\,\tau(x)\,.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511.875"/>
  <p:tag name="PICTUREFILESIZE" val="101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begin{document}&#10;\huge&#10;\textPurple&#10;$$&#10;\tau(x) \ = \ \sum_{n\,\neq\,0} \, c_n \, e^{2\,\pi\,i\,n\,x}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469.875"/>
  <p:tag name="PICTUREFILESIZE" val="1304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input colordvi&#10;\newcommand{\ttwo}[4]{\left(\begin{smallmatrix}{#1} &amp; {#2}&#10;\\ {#3} &amp; {#4} \end{smallmatrix}\right)}&#10;\begin{document}&#10;\huge&#10;\textRed&#10;$$&#10;\tau(x) = |cx+d|^{1-2\nu}\tau\left(&#10;\scriptstyle{\frac{ax+b}{cx+d}}\right)  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422"/>
  <p:tag name="BOXFONT" val="10"/>
  <p:tag name="BOXWRAP" val="False"/>
  <p:tag name="WORKAROUNDTRANSPARENCYBUG" val="False"/>
  <p:tag name="ALLOWFONTSUBSTITUTION" val="False"/>
  <p:tag name="BITMAPFORMAT" val="png256"/>
  <p:tag name="ORIGWIDTH" val="505.875"/>
  <p:tag name="PICTUREFILESIZE" val="103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 colordvi&#10;\begin{document}&#10;\huge&#10;$$F\left(\frac{a\,z+b}{c\,z+d}\right) \ = \ (c\,z+d)^k\,F(z)&#10;$$&#10;\end{document}&#10;"/>
  <p:tag name="FILENAME" val="figure"/>
  <p:tag name="FORMAT" val="png256"/>
  <p:tag name="RES" val="300"/>
  <p:tag name="BLEND" val="0"/>
  <p:tag name="TRANSPARENT" val="1"/>
  <p:tag name="TBUG" val="0"/>
  <p:tag name="ALLOWFS" val="0"/>
  <p:tag name="ORIGWIDTH" val="560"/>
  <p:tag name="PICTUREFILESIZE" val="1334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begin{document}&#10;\huge&#10;\textBlue&#10;$$&#10;F(z) \ = \ \sum_{n\,\neq \, 0}\, a_n&#10; \, \sqrt{y} \,K_\nu(2\pi n|y|)\, e^{2\,\pi\,i\,n\,x}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776.875"/>
  <p:tag name="PICTUREFILESIZE" val="151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begin{document}&#10;\huge&#10;\textBrown&#10;$$&#10;\tau(x) \ = \ \sum_{n\neq 0} \, a_n&#10; |n|^{-\nu} \, e^{2\,\pi\,i\,n\,x}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560.875"/>
  <p:tag name="PICTUREFILESIZE" val="138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input colordvi&#10;\newcommand{\ttwo}[4]{\left(\begin{smallmatrix}{#1} &amp; {#2}&#10;\\ {#3} &amp; {#4} \end{smallmatrix}\right)}&#10;\begin{document}&#10;\huge&#10;\textRed&#10;$$&#10;\tau(x-d/c) \ = \ |cx|^{1-2\nu}\tau\left(&#10;\scriptstyle{\frac{a}{c}-\frac{1}{c^2x}}\right)  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422"/>
  <p:tag name="BOXFONT" val="10"/>
  <p:tag name="BOXWRAP" val="False"/>
  <p:tag name="WORKAROUNDTRANSPARENCYBUG" val="False"/>
  <p:tag name="ALLOWFONTSUBSTITUTION" val="False"/>
  <p:tag name="BITMAPFORMAT" val="png256"/>
  <p:tag name="ORIGWIDTH" val="586.75"/>
  <p:tag name="PICTUREFILESIZE" val="103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begin{document}&#10;\huge&#10;\textBrown&#10;$$&#10;  \sum_{n\neq 0} \, a_n\,e(-nd/c)&#10; |n|^{-\nu} \, e(nx) \ = \ |cx|^{1-2\nu}\&#10;\sum_{n\neq 0} a_n \, e(na/c)\,|n|^{-\nu}\,e(-n/(c^2x))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1458"/>
  <p:tag name="PICTUREFILESIZE" val="3720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usepackage{amssymb,amsmath}&#10;\begin{document}&#10;\huge&#10;\textBlue&#10;$$&#10;\gathered &#10;  \sum_{n\neq 0} \, a_n\,e(-nd/c)&#10; |n|^{-\nu} g(n) \ \ = \qquad  \\&#10;\qquad\qquad\qquad\qquad\qquad\qquad\qquad\qquad |c|^{1-2\nu}\&#10;\sum_{n\neq 0} a_n \, e(na/c)\,|n|^{-\nu}\,\int_{\mathbb{R}}e(-n/(c^2x))&#10;\hat{g}(x)|x|^{1-2\nu}dx&#10;\endgathered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406"/>
  <p:tag name="BOXHEIGHT" val="318"/>
  <p:tag name="BOXFONT" val="10"/>
  <p:tag name="BOXWRAP" val="False"/>
  <p:tag name="WORKAROUNDTRANSPARENCYBUG" val="False"/>
  <p:tag name="ALLOWFONTSUBSTITUTION" val="False"/>
  <p:tag name="BITMAPFORMAT" val="png256"/>
  <p:tag name="ORIGWIDTH" val="1326"/>
  <p:tag name="PICTUREFILESIZE" val="3414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usepackage{amsmath,amssymb}&#10;\begin{document}&#10;\huge&#10;\textBlue&#10;$$&#10;F(t) \ = \ \iint_{\mathbb{R}^2}f(&#10;\scriptstyle{\frac{x_1x_2}{t}}) \, |\scriptstyle{\frac{x_1}{&#10;x_2}}|^\nu\,&#10;e(-x_1-x_2)\,dx_1\,dx_2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763.875"/>
  <p:tag name="PICTUREFILESIZE" val="133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begin{document}&#10;\huge&#10;\textRed&#10;$$&#10;\sum_{n\neq 0} a_n \,e(-na/c) \, f(n) &#10;\ = \ |c|\sum_{n\neq 0} \frac{a_n}{|n|}&#10;\,e(n\bar{a}/c)\,F(n/c^2)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1020"/>
  <p:tag name="PICTUREFILESIZE" val="211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input colordvi&#10;\newcommand{\ttwo}[4]{\left(\begin{smallmatrix}{#1} &amp; {#2}&#10;\\ {#3} &amp; {#4} \end{smallmatrix}\right)}&#10;\begin{document}&#10;\huge&#10;\textRed&#10;$$&#10;\tau(x)  \ = \ \sum a_n|n|^{-\nu}e(nx)  \ = \ |x|^{1-2\nu}\tau(1/x)&#10;$$&#10;\end{document}&#10;"/>
  <p:tag name="FILENAME" val="figure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294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input colordvi&#10;\newcommand{\ttwo}[4]{\left(\begin{smallmatrix}{#1} &amp; {#2}&#10;\\ {#3} &amp; {#4} \end{smallmatrix}\right)}&#10;\begin{document}&#10;\huge&#10;\textBlue&#10;$$&#10;M\tau(s) \ = \ \frac{\Gamma_\mathbb{R}(s)}{\Gamma_\mathbb{R}(1-s)}L(s&#10;+\nu,\tau)  \ = \ M\tau(1-s-2\nu)&#10;$$&#10;\end{document}&#10;"/>
  <p:tag name="FILENAME" val="figure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723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f(x) \ = \ \sum_{n\,=\,1}^\infty \frac{\sin(2\,\pi\,n^2\,x)}{n^2}&#10;$$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mono"/>
  <p:tag name="ORIGWIDTH" val="255.875"/>
  <p:tag name="PICTUREFILESIZE" val="31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fonts}&#10;\input colordvi&#10;\begin{document}&#10;\huge&#10;$$&#10;\theta(z) \ = \ \sum_{n\,\in\,{\mathbb{Z}}} e^{2\,\pi\,i\,n^2\,z}&#10;$$&#10;\end{document}&#10;"/>
  <p:tag name="FILENAME" val="figure"/>
  <p:tag name="FORMAT" val="png256"/>
  <p:tag name="RES" val="300"/>
  <p:tag name="BLEND" val="0"/>
  <p:tag name="TRANSPARENT" val="1"/>
  <p:tag name="TBUG" val="0"/>
  <p:tag name="ALLOWFS" val="0"/>
  <p:tag name="ORIGWIDTH" val="421"/>
  <p:tag name="PICTUREFILESIZE" val="76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\usepackage{amsfonts}&#10;\input colordvi&#10;\begin{document}&#10;\huge&#10;$$&#10;\theta(z) \ = \ \sum_{n\,\in\,{\mathbb{Z}}} e^{2\,\pi\,i\,n^2\,z}&#10;$$&#10;\end{document}&#10;"/>
  <p:tag name="FILENAME" val="figure"/>
  <p:tag name="FORMAT" val="png256"/>
  <p:tag name="RES" val="300"/>
  <p:tag name="BLEND" val="0"/>
  <p:tag name="TRANSPARENT" val="1"/>
  <p:tag name="TBUG" val="0"/>
  <p:tag name="ALLOWFS" val="0"/>
  <p:tag name="ORIGWIDTH" val="421"/>
  <p:tag name="PICTUREFILESIZE" val="76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&#10;S(T,\a) \ \ := \ \ \sum_{n\le T}a_n e(n\a) \ \ \ll_\varepsilon \ \ T^{1/2+\varepsilon}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9"/>
  <p:tag name="PICTUREFILESIZE" val="113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input colordvi&#10;\newcommand{\ttwo}[4]{\left(\begin{smallmatrix}{#1} &amp; {#2}&#10;\\ {#3} &amp; {#4} \end{smallmatrix}\right)}&#10;\begin{document}&#10;\huge&#10;\textBlue&#10;$$&#10;M\tau(s) \ = \ \frac{\Gamma_\mathbb{R}(s)}{\Gamma_\mathbb{R}(1-s)}L(s+\nu,\tau)  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422"/>
  <p:tag name="BOXFONT" val="10"/>
  <p:tag name="BOXWRAP" val="False"/>
  <p:tag name="WORKAROUNDTRANSPARENCYBUG" val="False"/>
  <p:tag name="ALLOWFONTSUBSTITUTION" val="False"/>
  <p:tag name="BITMAPFORMAT" val="png256"/>
  <p:tag name="ORIGWIDTH" val="596.875"/>
  <p:tag name="PICTUREFILESIZE" val="1245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usepackage{amssymb}&#10;\begin{document}&#10;\huge&#10;\textRed  &#10;$$&#10;{\scriptsize \frac{1}{4\pi i}}\int_{\Re{s}=\sigma} &#10; M\tau(s)  M\psi(s)\,ds \ =  \  \int_{\mathbb{R}}\tau(x)\,\psi(x)\,dx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468"/>
  <p:tag name="BOXHEIGHT" val="328"/>
  <p:tag name="BOXFONT" val="10"/>
  <p:tag name="BOXWRAP" val="False"/>
  <p:tag name="WORKAROUNDTRANSPARENCYBUG" val="False"/>
  <p:tag name="ALLOWFONTSUBSTITUTION" val="False"/>
  <p:tag name="BITMAPFORMAT" val="png256"/>
  <p:tag name="ORIGWIDTH" val="835"/>
  <p:tag name="PICTUREFILESIZE" val="139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usepackage{amssymb}&#10;\begin{document}&#10;\huge&#10;\textBrown  &#10;$$\ge \ \ &#10;\int_{\mathbb{R}}M\psi(1/2+it)\,L(1/2+it)\,dt &#10;\ \ = \ \ 2\,\pi\,i\,\psi(1) \sim T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541"/>
  <p:tag name="BOXHEIGHT" val="264"/>
  <p:tag name="BOXFONT" val="10"/>
  <p:tag name="BOXWRAP" val="False"/>
  <p:tag name="WORKAROUNDTRANSPARENCYBUG" val="False"/>
  <p:tag name="ALLOWFONTSUBSTITUTION" val="False"/>
  <p:tag name="BITMAPFORMAT" val="png256"/>
  <p:tag name="ORIGWIDTH" val="1010.875"/>
  <p:tag name="PICTUREFILESIZE" val="2240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usepackage{amssymb}&#10;\begin{document}&#10;\huge&#10;\textBrown  &#10;$$&#10;\int_{\mathbb{R}}M\psi(1/2+it)\,|H(t)|\,dt \ \ = \ \ &#10;\int_{\mathbb{R}}M\psi(1/2+it)\,|L(1/2+it)|\,dt 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541"/>
  <p:tag name="BOXHEIGHT" val="264"/>
  <p:tag name="BOXFONT" val="10"/>
  <p:tag name="BOXWRAP" val="False"/>
  <p:tag name="WORKAROUNDTRANSPARENCYBUG" val="False"/>
  <p:tag name="ALLOWFONTSUBSTITUTION" val="False"/>
  <p:tag name="BITMAPFORMAT" val="png256"/>
  <p:tag name="ORIGWIDTH" val="1161.875"/>
  <p:tag name="PICTUREFILESIZE" val="2947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usepackage{amssymb}&#10;\begin{document}&#10;\huge&#10;\textRed  &#10;$$&#10;{\scriptsize \frac{1}{4\pi i}}\int_{\Re{s}=\sigma} &#10;\scriptstyle{\frac{\Gamma_\mathbb{R}(s)}{\Gamma_\mathbb{R}(1-s)}}&#10;L(s,\tau)    M\psi(s)\,ds \ \ = \ \  \int_{\mathbb{R}}\tau(x)\,\psi(x)\,dx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468"/>
  <p:tag name="BOXHEIGHT" val="328"/>
  <p:tag name="BOXFONT" val="10"/>
  <p:tag name="BOXWRAP" val="False"/>
  <p:tag name="WORKAROUNDTRANSPARENCYBUG" val="False"/>
  <p:tag name="ALLOWFONTSUBSTITUTION" val="False"/>
  <p:tag name="BITMAPFORMAT" val="png256"/>
  <p:tag name="ORIGWIDTH" val="849.875"/>
  <p:tag name="PICTUREFILESIZE" val="1623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input colordvi&#10;\newcommand{\ttwo}[4]{\left(\begin{smallmatrix}{#1} &amp; {#2}&#10;\\ {#3} &amp; {#4} \end{smallmatrix}\right)}&#10;\begin{document}&#10;\huge&#10;\textBlue&#10;$$&#10;M\tau(s) \ = \ \frac{\Gamma_\mathbb{R}(s)}{&#10;\Gamma_\mathbb{R}(1-s)}L(s,\tau)  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422"/>
  <p:tag name="BOXFONT" val="10"/>
  <p:tag name="BOXWRAP" val="False"/>
  <p:tag name="WORKAROUNDTRANSPARENCYBUG" val="False"/>
  <p:tag name="ALLOWFONTSUBSTITUTION" val="False"/>
  <p:tag name="BITMAPFORMAT" val="png256"/>
  <p:tag name="ORIGWIDTH" val="535"/>
  <p:tag name="PICTUREFILESIZE" val="1142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$\aligned&#10;\tau\(&#10;\begin{smallmatrix} 1 &amp;x &amp; z&#10;\\&#10;0 &amp; 1 &amp; y \\ 0 &amp; 0 &amp; 1 \end{smallmatrix}&#10;\) \ \ = &amp; \ \ \sum c_{n,m} e(nx+my) \,+\,\sum_{n\neq 0}\sum_{k\in \Z}e(nz+ky)&#10;\sigma_{n,k}(x+\f kn) \\&#10;= &amp; \ \ \sum c_{n,m} e(nx+my) \,+\,\sum_{n\neq 0}\sum_{\ell\in \Z}e(n(z-xy)+\ell x)&#10;\rho_{n,\ell}(\f{\ell}{n}-y).&#10;\endaligned&#10;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0"/>
  <p:tag name="PICTUREFILESIZE" val="4034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begin{document}&#10;\huge&#10;\textRed&#10;$$&#10;\sum_{n\neq 0} a_{q,n} \,e(-na/c) \, f(n) &#10;\ = \ \sum_{d|cq}\left|\scriptstyle{\frac{c}{d}}\right| &#10;\sum_{n\neq 0} \frac{a_{n,d}}{|n|}\,S(q\bar{a},n;qc/d)&#10;\,F(\scriptstyle{\frac{nd^2}{c^3q}})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1203.875"/>
  <p:tag name="PICTUREFILESIZE" val="274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 = \  -y^2\left(\frac{\partial^2}{\partial^2 x}+\frac{\partial^2}{\partial^2 x}\right)  template TPT1  env TPENV1  fore 0  back 16777215  eqnno 1"/>
  <p:tag name="FILENAME" val="TP_tmp"/>
  <p:tag name="ORIGWIDTH" val="103"/>
  <p:tag name="PICTUREFILESIZE" val="944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 colordvi&#10;\usepackage{amsmath,amssymb}&#10;\begin{document}&#10;\huge&#10;\textBlue&#10;$$&#10;F(t) \ = \ \iiint_{\mathbb{R}^3}f(&#10;\scriptstyle{\frac{x_1x_2x_3}{t}}) \, &#10;\prod_{j\le 3}\left( \, |x_j|^{-\lambda_j}\, &#10;\operatorname{sgn}(x)^{\delta_j} \, e(-x_j) \, &#10;dx_j \, \right)&#10;$$&#10;\end{document}&#10;"/>
  <p:tag name="EXTERNALNAME" val="figure"/>
  <p:tag name="BLEND" val="False"/>
  <p:tag name="TRANSPARENT" val="True"/>
  <p:tag name="KEEPFILES" val="False"/>
  <p:tag name="DEBUGPAUSE" val="False"/>
  <p:tag name="RESOLUTION" val="300"/>
  <p:tag name="TIMEOUT" val="(none)"/>
  <p:tag name="BOXWIDTH" val="380"/>
  <p:tag name="BOXHEIGHT" val="286"/>
  <p:tag name="BOXFONT" val="10"/>
  <p:tag name="BOXWRAP" val="False"/>
  <p:tag name="WORKAROUNDTRANSPARENCYBUG" val="False"/>
  <p:tag name="ALLOWFONTSUBSTITUTION" val="False"/>
  <p:tag name="BITMAPFORMAT" val="png256"/>
  <p:tag name="ORIGWIDTH" val="970.75"/>
  <p:tag name="PICTUREFILESIZE" val="184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x+iy) \ \ = \ \ \sum_{n\neq 0}a_n\,\sqrt{y}\,K_\nu(2\pi|n|y)e^{2\pi i n x}  template TPT1  env TPENV1  fore 0  back 16777215  eqnno 2"/>
  <p:tag name="FILENAME" val="TP_tmp"/>
  <p:tag name="ORIGWIDTH" val="199"/>
  <p:tag name="PICTUREFILESIZE" val="139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thm,amsfonts,mathdots}&#10;\renewcommand\a{\alpha}&#10;\renewcommand\b{\beta}&#10;\newcommand\g{\gamma}&#10;\renewcommand\d{\delta}&#10;\newcommand\e{\varepsilon}&#10;\renewcommand\l{\lambda}&#10;\renewcommand\L{\mathcal L}&#10;\newcommand\D{\Delta}&#10;\newcommand\G{\Gamma}&#10;\newcommand\f{\frac}&#10;\renewcommand{\div}{\mid}&#10;\newcommand{\ndiv}{\nmid}&#10;\newcommand{\N}{{\mathbb{N}}}&#10;\newcommand{\Z}{{\mathbb{Z}}}&#10;\newcommand{\R}{{\mathbb{R}}}&#10;\newcommand{\RP}{{\mathbb{RP}}}&#10;\newcommand{\C}{{\mathbb{C}}}&#10;\newcommand{\A}{{\mathbb{A}}}&#10;\newcommand{\Q}{{\mathbb{Q}}}&#10;\newcommand{\U}{{\mathbb{H}}}&#10;\newcommand{\Sch}{{\mathcal{S}}}&#10;\newcommand\re{\text{Re~}}&#10;\newcommand\im{\mbox{Im~}}&#10;\renewcommand\Re{\text{Re~}}&#10;\renewcommand\Im{\mbox{Im~}}&#10;\newcommand\sech{\mbox{sech}}&#10;\newcommand{\Cl}{\operatorname{Cl}}&#10;\newcommand{\End}{\operatorname{End}}&#10;\newcommand{\Aut}{\operatorname{Aut}}&#10;\newcommand{\Hom}{\operatorname{Hom}}&#10;\newcommand{\Trace}{\operatorname{Trace}}&#10;\newcommand{\Disc}{\operatorname{Disc}}&#10;\newcommand{\disc}{\operatorname{disc}}&#10;\newcommand{\polylog}{\operatorname{polylog}}&#10;\renewcommand\O{{\mathcal O}}&#10;\renewcommand\o{{\mathcal o}}&#10;\newcommand\F{{\mathbb F}}&#10;\renewcommand\H{{\cal H}}&#10;\newcommand{\Graph}{\mathcal{G}}&#10;\newcommand\const{\mbox{const}}&#10;\renewcommand\i{^{-1}}&#10;\renewcommand\({\left(}&#10;\renewcommand\){\right)}&#10;\newcommand{\ttwo}[4]{&#10;\(\begin{smallmatrix}{#1} &amp; {#2}&#10;\\ {#3} &amp; {#4} \end{smallmatrix}\)}&#10;\newcommand{\bx}{\hfill$\square$\vspace{.6cm}}&#10;\newcommand{\sgn}{\operatorname{sgn}}&#10;\newcommand{\isobar}{\boxplus}&#10;\begin{document}&#10;$f \left( \frac{az+b}{cz+d}  \right) = \arg{(cz+d)}^k\,f(z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75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xi(s) \ \ = \ \ \pi^{-s/2}\Gamma(s/2)\zeta(s) \ \ = \ \ \xi(1-s)  template TPT1  env TPENV1  fore 0  back 16777215  eqnno 3"/>
  <p:tag name="FILENAME" val="TP_tmp"/>
  <p:tag name="ORIGWIDTH" val="178"/>
  <p:tag name="PICTUREFILESIZE" val="1114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</TotalTime>
  <Words>3293</Words>
  <Application>Microsoft Office PowerPoint</Application>
  <PresentationFormat>On-screen Show (4:3)</PresentationFormat>
  <Paragraphs>524</Paragraphs>
  <Slides>74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104" baseType="lpstr">
      <vt:lpstr>Arial</vt:lpstr>
      <vt:lpstr>Constantia</vt:lpstr>
      <vt:lpstr>Wingdings 2</vt:lpstr>
      <vt:lpstr>Arial Black</vt:lpstr>
      <vt:lpstr>CMR10</vt:lpstr>
      <vt:lpstr>CMSY10ORIG</vt:lpstr>
      <vt:lpstr>CMMI10</vt:lpstr>
      <vt:lpstr>CMR7</vt:lpstr>
      <vt:lpstr>CMEX10</vt:lpstr>
      <vt:lpstr>CMMI7</vt:lpstr>
      <vt:lpstr>CMR5</vt:lpstr>
      <vt:lpstr>CMSY7</vt:lpstr>
      <vt:lpstr>CMMI5</vt:lpstr>
      <vt:lpstr>CMSY5</vt:lpstr>
      <vt:lpstr>MSBM7</vt:lpstr>
      <vt:lpstr>Gill Sans MT</vt:lpstr>
      <vt:lpstr>Verdana</vt:lpstr>
      <vt:lpstr>Calibri</vt:lpstr>
      <vt:lpstr>msbm10</vt:lpstr>
      <vt:lpstr>Symbol</vt:lpstr>
      <vt:lpstr>cmsy10</vt:lpstr>
      <vt:lpstr>MT Extra</vt:lpstr>
      <vt:lpstr>Wingdings</vt:lpstr>
      <vt:lpstr>Math1</vt:lpstr>
      <vt:lpstr>msam10</vt:lpstr>
      <vt:lpstr>Office Theme</vt:lpstr>
      <vt:lpstr>Solstice</vt:lpstr>
      <vt:lpstr>Paper</vt:lpstr>
      <vt:lpstr>Bitmap Image</vt:lpstr>
      <vt:lpstr>Equation</vt:lpstr>
      <vt:lpstr> Automorphic distributions and analytic properties  of L-functions </vt:lpstr>
      <vt:lpstr>Part 1: Classical Theory</vt:lpstr>
      <vt:lpstr>Part 1: Classical Theory</vt:lpstr>
      <vt:lpstr>Classical Modular Forms</vt:lpstr>
      <vt:lpstr>Some famous examples</vt:lpstr>
      <vt:lpstr>Maass Forms</vt:lpstr>
      <vt:lpstr>Part 1: Classical Theory</vt:lpstr>
      <vt:lpstr>Their L-functions</vt:lpstr>
      <vt:lpstr>Hecke and Maass’ integral representations</vt:lpstr>
      <vt:lpstr>Eisenstein series and  Langlands-Shahidi</vt:lpstr>
      <vt:lpstr>Rankin-Selberg GL(2)xGL(2) L-function</vt:lpstr>
      <vt:lpstr>Part 1: Classical Theory</vt:lpstr>
      <vt:lpstr>Big Questions about L-functions</vt:lpstr>
      <vt:lpstr>Big analytic questions: Temperedness</vt:lpstr>
      <vt:lpstr>Big analytic questions: GRH</vt:lpstr>
      <vt:lpstr>Big analytic questions: Zeroes on the line</vt:lpstr>
      <vt:lpstr>Big analytic questions: Lindelof, Subconvexity</vt:lpstr>
      <vt:lpstr>Major techniques: summation formulas</vt:lpstr>
      <vt:lpstr>Part II:  Higher Rank</vt:lpstr>
      <vt:lpstr>Part II:  Higher Rank</vt:lpstr>
      <vt:lpstr>General automorphic L-functions all come from GL(n)</vt:lpstr>
      <vt:lpstr>Need to get from H to GL(2)</vt:lpstr>
      <vt:lpstr>Automorphic function on ¡\G</vt:lpstr>
      <vt:lpstr>Notion of Automorphic Representation</vt:lpstr>
      <vt:lpstr>Hecke operators</vt:lpstr>
      <vt:lpstr>Part II:  Higher Rank</vt:lpstr>
      <vt:lpstr>Definitions of standard L-functions</vt:lpstr>
      <vt:lpstr>Definitions of other Langlands L-functions</vt:lpstr>
      <vt:lpstr>They are all supposed to be standard L-functions</vt:lpstr>
      <vt:lpstr>Notion of Automorphic Representation</vt:lpstr>
      <vt:lpstr>What is a representation?</vt:lpstr>
      <vt:lpstr>Adding topology</vt:lpstr>
      <vt:lpstr>L2(nG) and central characters</vt:lpstr>
      <vt:lpstr>L2(ZnG) as V</vt:lpstr>
      <vt:lpstr>Automorphic Representation</vt:lpstr>
      <vt:lpstr>How to make an invariant subspace</vt:lpstr>
      <vt:lpstr>Automorphic Distributions</vt:lpstr>
      <vt:lpstr>Automorphic Embeddings</vt:lpstr>
      <vt:lpstr>Setting up the distribution</vt:lpstr>
      <vt:lpstr>Concrete ways to look at </vt:lpstr>
      <vt:lpstr>Whittaker Functions</vt:lpstr>
      <vt:lpstr>Classical Theory</vt:lpstr>
      <vt:lpstr>General Whittaker functions</vt:lpstr>
      <vt:lpstr>Whittaker models</vt:lpstr>
      <vt:lpstr>Generic Representations</vt:lpstr>
      <vt:lpstr>Adelic versions of Whittaker</vt:lpstr>
      <vt:lpstr> Automorphic distributions and analytic properties  of L-functions (Lecture 3)</vt:lpstr>
      <vt:lpstr>Automorphic Distributions</vt:lpstr>
      <vt:lpstr>Some advantages</vt:lpstr>
      <vt:lpstr>The line model for GL(2,R)</vt:lpstr>
      <vt:lpstr>Forming distributions from holomorphic forms</vt:lpstr>
      <vt:lpstr>For Maass forms</vt:lpstr>
      <vt:lpstr>What can you do with Boundary value distributions?</vt:lpstr>
      <vt:lpstr>Distributions are born to be integrated</vt:lpstr>
      <vt:lpstr>Summation Formulas</vt:lpstr>
      <vt:lpstr>Analytic Continuation of L-functions</vt:lpstr>
      <vt:lpstr>The original example:</vt:lpstr>
      <vt:lpstr>Graph of Riemann’s Function</vt:lpstr>
      <vt:lpstr>What does this have to do with automorphic forms?</vt:lpstr>
      <vt:lpstr>Slide 60</vt:lpstr>
      <vt:lpstr>Cruder View</vt:lpstr>
      <vt:lpstr>Maass Form Antiderivative</vt:lpstr>
      <vt:lpstr>Zoom near origin</vt:lpstr>
      <vt:lpstr>Weight one antiderivative</vt:lpstr>
      <vt:lpstr>Regularity Theorem</vt:lpstr>
      <vt:lpstr>Distributions and integrals of L-functions on critical line</vt:lpstr>
      <vt:lpstr>Lindelöf conjecture and moment estimates</vt:lpstr>
      <vt:lpstr>Bounds on S(T,x) imply bounds on moments</vt:lpstr>
      <vt:lpstr>Connection to zeroes on the critical line</vt:lpstr>
      <vt:lpstr>GL(n) Principal Series</vt:lpstr>
      <vt:lpstr>Another model for Principal Series</vt:lpstr>
      <vt:lpstr>Fourier Series on N(Z)\N(R)</vt:lpstr>
      <vt:lpstr>A Voronoi-style formula for GL(3)</vt:lpstr>
      <vt:lpstr>L-functions on other groups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Automorphic distributions and analytic properties of L-functions</dc:title>
  <dc:creator>Steve</dc:creator>
  <cp:lastModifiedBy>Steve</cp:lastModifiedBy>
  <cp:revision>171</cp:revision>
  <dcterms:created xsi:type="dcterms:W3CDTF">2008-05-07T03:02:50Z</dcterms:created>
  <dcterms:modified xsi:type="dcterms:W3CDTF">2008-05-20T03:02:05Z</dcterms:modified>
</cp:coreProperties>
</file>